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60" r:id="rId2"/>
    <p:sldId id="261" r:id="rId3"/>
    <p:sldId id="356" r:id="rId4"/>
    <p:sldId id="357" r:id="rId5"/>
    <p:sldId id="257" r:id="rId6"/>
    <p:sldId id="349" r:id="rId7"/>
    <p:sldId id="290" r:id="rId8"/>
    <p:sldId id="338" r:id="rId9"/>
    <p:sldId id="291" r:id="rId10"/>
    <p:sldId id="335" r:id="rId11"/>
    <p:sldId id="292" r:id="rId12"/>
    <p:sldId id="334" r:id="rId13"/>
    <p:sldId id="293" r:id="rId14"/>
    <p:sldId id="353" r:id="rId15"/>
    <p:sldId id="322" r:id="rId16"/>
    <p:sldId id="341" r:id="rId17"/>
    <p:sldId id="340" r:id="rId18"/>
    <p:sldId id="345" r:id="rId19"/>
    <p:sldId id="343" r:id="rId20"/>
    <p:sldId id="348" r:id="rId21"/>
    <p:sldId id="347" r:id="rId22"/>
    <p:sldId id="346" r:id="rId23"/>
    <p:sldId id="294" r:id="rId24"/>
    <p:sldId id="350" r:id="rId25"/>
    <p:sldId id="299" r:id="rId26"/>
    <p:sldId id="351" r:id="rId27"/>
    <p:sldId id="300" r:id="rId28"/>
    <p:sldId id="352" r:id="rId29"/>
    <p:sldId id="301" r:id="rId30"/>
    <p:sldId id="354" r:id="rId31"/>
    <p:sldId id="355" r:id="rId32"/>
    <p:sldId id="288" r:id="rId33"/>
    <p:sldId id="289" r:id="rId34"/>
    <p:sldId id="358" r:id="rId35"/>
    <p:sldId id="262" r:id="rId36"/>
  </p:sldIdLst>
  <p:sldSz cx="7561263" cy="10693400"/>
  <p:notesSz cx="6811963" cy="9942513"/>
  <p:defaultTextStyle>
    <a:defPPr>
      <a:defRPr lang="fr-FR"/>
    </a:defPPr>
    <a:lvl1pPr algn="l" rtl="0" fontAlgn="base">
      <a:spcBef>
        <a:spcPct val="0"/>
      </a:spcBef>
      <a:spcAft>
        <a:spcPct val="0"/>
      </a:spcAft>
      <a:defRPr sz="1400" b="1" kern="1200">
        <a:solidFill>
          <a:schemeClr val="tx2"/>
        </a:solidFill>
        <a:latin typeface="Neutra Display" pitchFamily="50" charset="0"/>
        <a:ea typeface="+mn-ea"/>
        <a:cs typeface="Arial" charset="0"/>
      </a:defRPr>
    </a:lvl1pPr>
    <a:lvl2pPr marL="457200" algn="l" rtl="0" fontAlgn="base">
      <a:spcBef>
        <a:spcPct val="0"/>
      </a:spcBef>
      <a:spcAft>
        <a:spcPct val="0"/>
      </a:spcAft>
      <a:defRPr sz="1400" b="1" kern="1200">
        <a:solidFill>
          <a:schemeClr val="tx2"/>
        </a:solidFill>
        <a:latin typeface="Neutra Display" pitchFamily="50" charset="0"/>
        <a:ea typeface="+mn-ea"/>
        <a:cs typeface="Arial" charset="0"/>
      </a:defRPr>
    </a:lvl2pPr>
    <a:lvl3pPr marL="914400" algn="l" rtl="0" fontAlgn="base">
      <a:spcBef>
        <a:spcPct val="0"/>
      </a:spcBef>
      <a:spcAft>
        <a:spcPct val="0"/>
      </a:spcAft>
      <a:defRPr sz="1400" b="1" kern="1200">
        <a:solidFill>
          <a:schemeClr val="tx2"/>
        </a:solidFill>
        <a:latin typeface="Neutra Display" pitchFamily="50" charset="0"/>
        <a:ea typeface="+mn-ea"/>
        <a:cs typeface="Arial" charset="0"/>
      </a:defRPr>
    </a:lvl3pPr>
    <a:lvl4pPr marL="1371600" algn="l" rtl="0" fontAlgn="base">
      <a:spcBef>
        <a:spcPct val="0"/>
      </a:spcBef>
      <a:spcAft>
        <a:spcPct val="0"/>
      </a:spcAft>
      <a:defRPr sz="1400" b="1" kern="1200">
        <a:solidFill>
          <a:schemeClr val="tx2"/>
        </a:solidFill>
        <a:latin typeface="Neutra Display" pitchFamily="50" charset="0"/>
        <a:ea typeface="+mn-ea"/>
        <a:cs typeface="Arial" charset="0"/>
      </a:defRPr>
    </a:lvl4pPr>
    <a:lvl5pPr marL="1828800" algn="l" rtl="0" fontAlgn="base">
      <a:spcBef>
        <a:spcPct val="0"/>
      </a:spcBef>
      <a:spcAft>
        <a:spcPct val="0"/>
      </a:spcAft>
      <a:defRPr sz="1400" b="1" kern="1200">
        <a:solidFill>
          <a:schemeClr val="tx2"/>
        </a:solidFill>
        <a:latin typeface="Neutra Display" pitchFamily="50" charset="0"/>
        <a:ea typeface="+mn-ea"/>
        <a:cs typeface="Arial" charset="0"/>
      </a:defRPr>
    </a:lvl5pPr>
    <a:lvl6pPr marL="2286000" algn="l" defTabSz="914400" rtl="0" eaLnBrk="1" latinLnBrk="0" hangingPunct="1">
      <a:defRPr sz="1400" b="1" kern="1200">
        <a:solidFill>
          <a:schemeClr val="tx2"/>
        </a:solidFill>
        <a:latin typeface="Neutra Display" pitchFamily="50" charset="0"/>
        <a:ea typeface="+mn-ea"/>
        <a:cs typeface="Arial" charset="0"/>
      </a:defRPr>
    </a:lvl6pPr>
    <a:lvl7pPr marL="2743200" algn="l" defTabSz="914400" rtl="0" eaLnBrk="1" latinLnBrk="0" hangingPunct="1">
      <a:defRPr sz="1400" b="1" kern="1200">
        <a:solidFill>
          <a:schemeClr val="tx2"/>
        </a:solidFill>
        <a:latin typeface="Neutra Display" pitchFamily="50" charset="0"/>
        <a:ea typeface="+mn-ea"/>
        <a:cs typeface="Arial" charset="0"/>
      </a:defRPr>
    </a:lvl7pPr>
    <a:lvl8pPr marL="3200400" algn="l" defTabSz="914400" rtl="0" eaLnBrk="1" latinLnBrk="0" hangingPunct="1">
      <a:defRPr sz="1400" b="1" kern="1200">
        <a:solidFill>
          <a:schemeClr val="tx2"/>
        </a:solidFill>
        <a:latin typeface="Neutra Display" pitchFamily="50" charset="0"/>
        <a:ea typeface="+mn-ea"/>
        <a:cs typeface="Arial" charset="0"/>
      </a:defRPr>
    </a:lvl8pPr>
    <a:lvl9pPr marL="3657600" algn="l" defTabSz="914400" rtl="0" eaLnBrk="1" latinLnBrk="0" hangingPunct="1">
      <a:defRPr sz="1400" b="1" kern="1200">
        <a:solidFill>
          <a:schemeClr val="tx2"/>
        </a:solidFill>
        <a:latin typeface="Neutra Display" pitchFamily="50" charset="0"/>
        <a:ea typeface="+mn-ea"/>
        <a:cs typeface="Arial" charset="0"/>
      </a:defRPr>
    </a:lvl9pPr>
  </p:defaultTextStyle>
  <p:extLst>
    <p:ext uri="{EFAFB233-063F-42B5-8137-9DF3F51BA10A}">
      <p15:sldGuideLst xmlns:p15="http://schemas.microsoft.com/office/powerpoint/2012/main">
        <p15:guide id="1" orient="horz" pos="3368">
          <p15:clr>
            <a:srgbClr val="A4A3A4"/>
          </p15:clr>
        </p15:guide>
        <p15:guide id="2" orient="horz" pos="692">
          <p15:clr>
            <a:srgbClr val="A4A3A4"/>
          </p15:clr>
        </p15:guide>
        <p15:guide id="3" orient="horz" pos="6407">
          <p15:clr>
            <a:srgbClr val="A4A3A4"/>
          </p15:clr>
        </p15:guide>
        <p15:guide id="4" orient="horz" pos="2234">
          <p15:clr>
            <a:srgbClr val="A4A3A4"/>
          </p15:clr>
        </p15:guide>
        <p15:guide id="5" orient="horz" pos="1599">
          <p15:clr>
            <a:srgbClr val="A4A3A4"/>
          </p15:clr>
        </p15:guide>
        <p15:guide id="6" orient="horz" pos="238">
          <p15:clr>
            <a:srgbClr val="A4A3A4"/>
          </p15:clr>
        </p15:guide>
        <p15:guide id="7" pos="2381">
          <p15:clr>
            <a:srgbClr val="A4A3A4"/>
          </p15:clr>
        </p15:guide>
        <p15:guide id="8" pos="226">
          <p15:clr>
            <a:srgbClr val="A4A3A4"/>
          </p15:clr>
        </p15:guide>
        <p15:guide id="9" pos="4536">
          <p15:clr>
            <a:srgbClr val="A4A3A4"/>
          </p15:clr>
        </p15:guide>
        <p15:guide id="10" pos="1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86" autoAdjust="0"/>
    <p:restoredTop sz="94646" autoAdjust="0"/>
  </p:normalViewPr>
  <p:slideViewPr>
    <p:cSldViewPr showGuides="1">
      <p:cViewPr>
        <p:scale>
          <a:sx n="75" d="100"/>
          <a:sy n="75" d="100"/>
        </p:scale>
        <p:origin x="1866" y="-954"/>
      </p:cViewPr>
      <p:guideLst>
        <p:guide orient="horz" pos="3368"/>
        <p:guide orient="horz" pos="692"/>
        <p:guide orient="horz" pos="6407"/>
        <p:guide orient="horz" pos="2234"/>
        <p:guide orient="horz" pos="1599"/>
        <p:guide orient="horz" pos="238"/>
        <p:guide pos="2381"/>
        <p:guide pos="226"/>
        <p:guide pos="4536"/>
        <p:guide pos="170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oyageursdumonde.fr/"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8" name="Rectangle 7"/>
          <p:cNvSpPr/>
          <p:nvPr userDrawn="1"/>
        </p:nvSpPr>
        <p:spPr bwMode="auto">
          <a:xfrm>
            <a:off x="1" y="738188"/>
            <a:ext cx="7561262" cy="9955212"/>
          </a:xfrm>
          <a:prstGeom prst="rect">
            <a:avLst/>
          </a:prstGeom>
          <a:solidFill>
            <a:srgbClr val="333434"/>
          </a:solid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2"/>
              </a:solidFill>
              <a:effectLst/>
              <a:latin typeface="Neutra Display" pitchFamily="50" charset="0"/>
              <a:cs typeface="Arial" charset="0"/>
            </a:endParaRPr>
          </a:p>
        </p:txBody>
      </p:sp>
      <p:sp>
        <p:nvSpPr>
          <p:cNvPr id="4098" name="Rectangle 2"/>
          <p:cNvSpPr>
            <a:spLocks noGrp="1" noChangeArrowheads="1"/>
          </p:cNvSpPr>
          <p:nvPr userDrawn="1">
            <p:ph type="ctrTitle"/>
          </p:nvPr>
        </p:nvSpPr>
        <p:spPr>
          <a:xfrm>
            <a:off x="572157" y="1494272"/>
            <a:ext cx="6408000" cy="432048"/>
          </a:xfrm>
        </p:spPr>
        <p:txBody>
          <a:bodyPr lIns="36000" tIns="0" rIns="36000" bIns="0" anchor="b" anchorCtr="0"/>
          <a:lstStyle>
            <a:lvl1pPr>
              <a:defRPr sz="1600">
                <a:solidFill>
                  <a:schemeClr val="bg1"/>
                </a:solidFill>
                <a:latin typeface="News Gothic MT" panose="020B0504020203020204" pitchFamily="34" charset="0"/>
              </a:defRPr>
            </a:lvl1pPr>
          </a:lstStyle>
          <a:p>
            <a:r>
              <a:rPr lang="fr-FR" dirty="0" smtClean="0"/>
              <a:t>Cliquez pour modifier le style du titre</a:t>
            </a:r>
            <a:endParaRPr lang="fr-FR" dirty="0"/>
          </a:p>
        </p:txBody>
      </p:sp>
      <p:sp>
        <p:nvSpPr>
          <p:cNvPr id="4099" name="Rectangle 3"/>
          <p:cNvSpPr>
            <a:spLocks noGrp="1" noChangeArrowheads="1"/>
          </p:cNvSpPr>
          <p:nvPr userDrawn="1">
            <p:ph type="subTitle" idx="1" hasCustomPrompt="1"/>
          </p:nvPr>
        </p:nvSpPr>
        <p:spPr>
          <a:xfrm>
            <a:off x="572157" y="1954895"/>
            <a:ext cx="6408000" cy="612093"/>
          </a:xfrm>
        </p:spPr>
        <p:txBody>
          <a:bodyPr anchor="ctr" anchorCtr="0"/>
          <a:lstStyle>
            <a:lvl1pPr algn="ctr">
              <a:defRPr sz="2800" i="0" cap="all" spc="150" baseline="0">
                <a:solidFill>
                  <a:schemeClr val="bg1"/>
                </a:solidFill>
                <a:latin typeface="Nissan AG ExtdLight" panose="02000504080000020003" pitchFamily="2" charset="0"/>
              </a:defRPr>
            </a:lvl1pPr>
          </a:lstStyle>
          <a:p>
            <a:r>
              <a:rPr lang="fr-FR" dirty="0" smtClean="0"/>
              <a:t>Nom du pays</a:t>
            </a:r>
            <a:endParaRPr lang="fr-FR" dirty="0"/>
          </a:p>
        </p:txBody>
      </p:sp>
      <p:sp>
        <p:nvSpPr>
          <p:cNvPr id="11" name="Espace réservé du texte 6"/>
          <p:cNvSpPr>
            <a:spLocks noGrp="1"/>
          </p:cNvSpPr>
          <p:nvPr userDrawn="1">
            <p:ph type="body" sz="quarter" idx="11" hasCustomPrompt="1"/>
          </p:nvPr>
        </p:nvSpPr>
        <p:spPr>
          <a:xfrm>
            <a:off x="576275" y="2600895"/>
            <a:ext cx="6408712" cy="345505"/>
          </a:xfrm>
        </p:spPr>
        <p:txBody>
          <a:bodyPr anchor="t" anchorCtr="0"/>
          <a:lstStyle>
            <a:lvl1pPr algn="ctr">
              <a:lnSpc>
                <a:spcPct val="100000"/>
              </a:lnSpc>
              <a:defRPr sz="1600" b="0" i="0">
                <a:solidFill>
                  <a:schemeClr val="bg1"/>
                </a:solidFill>
                <a:latin typeface="News Gothic MT" panose="020B0504020203020204" pitchFamily="34" charset="0"/>
              </a:defRPr>
            </a:lvl1pPr>
          </a:lstStyle>
          <a:p>
            <a:pPr lvl="0"/>
            <a:r>
              <a:rPr lang="fr-FR" smtClean="0"/>
              <a:t>Dates</a:t>
            </a:r>
            <a:endParaRPr lang="fr-FR"/>
          </a:p>
        </p:txBody>
      </p:sp>
      <p:sp>
        <p:nvSpPr>
          <p:cNvPr id="14" name="Espace réservé du texte 13"/>
          <p:cNvSpPr>
            <a:spLocks noGrp="1"/>
          </p:cNvSpPr>
          <p:nvPr userDrawn="1">
            <p:ph type="body" sz="quarter" idx="12" hasCustomPrompt="1"/>
          </p:nvPr>
        </p:nvSpPr>
        <p:spPr>
          <a:xfrm>
            <a:off x="572813" y="8293324"/>
            <a:ext cx="3206452" cy="2165943"/>
          </a:xfrm>
        </p:spPr>
        <p:txBody>
          <a:bodyPr anchor="b"/>
          <a:lstStyle>
            <a:lvl1pPr marL="0" algn="ctr">
              <a:lnSpc>
                <a:spcPct val="100000"/>
              </a:lnSpc>
              <a:spcAft>
                <a:spcPts val="0"/>
              </a:spcAft>
              <a:defRPr sz="1900" b="0" i="0" cap="small" baseline="0">
                <a:solidFill>
                  <a:schemeClr val="bg1"/>
                </a:solidFill>
                <a:latin typeface="+mn-lt"/>
              </a:defRPr>
            </a:lvl1pPr>
            <a:lvl2pPr marL="0" algn="ctr">
              <a:lnSpc>
                <a:spcPct val="110000"/>
              </a:lnSpc>
              <a:spcBef>
                <a:spcPts val="5000"/>
              </a:spcBef>
              <a:spcAft>
                <a:spcPts val="0"/>
              </a:spcAft>
              <a:defRPr sz="1050" b="1" i="0" cap="small" baseline="0">
                <a:solidFill>
                  <a:schemeClr val="bg1"/>
                </a:solidFill>
                <a:latin typeface="News Gothic MT" panose="020B0504020203020204" pitchFamily="34" charset="0"/>
              </a:defRPr>
            </a:lvl2pPr>
            <a:lvl3pPr marL="0" algn="ctr">
              <a:lnSpc>
                <a:spcPct val="110000"/>
              </a:lnSpc>
              <a:spcAft>
                <a:spcPts val="0"/>
              </a:spcAft>
              <a:defRPr sz="1050" b="0" i="0">
                <a:solidFill>
                  <a:schemeClr val="bg1"/>
                </a:solidFill>
                <a:latin typeface="News Gothic MT" panose="020B0504020203020204" pitchFamily="34" charset="0"/>
              </a:defRPr>
            </a:lvl3pPr>
            <a:lvl4pPr marL="0" algn="ctr">
              <a:lnSpc>
                <a:spcPct val="110000"/>
              </a:lnSpc>
              <a:spcAft>
                <a:spcPts val="0"/>
              </a:spcAft>
              <a:defRPr sz="1300" b="0" i="0">
                <a:solidFill>
                  <a:schemeClr val="bg1"/>
                </a:solidFill>
              </a:defRPr>
            </a:lvl4pPr>
            <a:lvl5pPr marL="0" algn="ctr">
              <a:lnSpc>
                <a:spcPct val="110000"/>
              </a:lnSpc>
              <a:spcAft>
                <a:spcPts val="0"/>
              </a:spcAft>
              <a:defRPr sz="1300" b="0" i="0">
                <a:solidFill>
                  <a:schemeClr val="bg1"/>
                </a:solidFill>
              </a:defRPr>
            </a:lvl5pPr>
          </a:lstStyle>
          <a:p>
            <a:pPr lvl="1"/>
            <a:r>
              <a:rPr lang="fr-FR" dirty="0" smtClean="0"/>
              <a:t/>
            </a:r>
            <a:br>
              <a:rPr lang="fr-FR" dirty="0" smtClean="0"/>
            </a:br>
            <a:r>
              <a:rPr lang="fr-FR" dirty="0" smtClean="0"/>
              <a:t/>
            </a:r>
            <a:br>
              <a:rPr lang="fr-FR" dirty="0" smtClean="0"/>
            </a:br>
            <a:r>
              <a:rPr lang="fr-FR" dirty="0" smtClean="0"/>
              <a:t>Deuxième niveau</a:t>
            </a:r>
          </a:p>
          <a:p>
            <a:pPr lvl="2"/>
            <a:r>
              <a:rPr lang="fr-FR" dirty="0" smtClean="0"/>
              <a:t>Troisième niveau</a:t>
            </a:r>
            <a:endParaRPr lang="fr-FR" dirty="0"/>
          </a:p>
        </p:txBody>
      </p:sp>
      <p:sp>
        <p:nvSpPr>
          <p:cNvPr id="16" name="Espace réservé pour une image  15"/>
          <p:cNvSpPr>
            <a:spLocks noGrp="1"/>
          </p:cNvSpPr>
          <p:nvPr userDrawn="1">
            <p:ph type="pic" sz="quarter" idx="13"/>
          </p:nvPr>
        </p:nvSpPr>
        <p:spPr>
          <a:xfrm>
            <a:off x="349249" y="3294063"/>
            <a:ext cx="6842125" cy="4248150"/>
          </a:xfrm>
        </p:spPr>
        <p:txBody>
          <a:bodyPr/>
          <a:lstStyle>
            <a:lvl1pPr>
              <a:defRPr i="0">
                <a:solidFill>
                  <a:schemeClr val="bg1"/>
                </a:solidFill>
                <a:latin typeface="News Gothic MT" panose="020B0504020203020204" pitchFamily="34" charset="0"/>
              </a:defRPr>
            </a:lvl1pPr>
          </a:lstStyle>
          <a:p>
            <a:r>
              <a:rPr lang="fr-FR" dirty="0" smtClean="0"/>
              <a:t>Cliquez sur l'icône pour ajouter une image</a:t>
            </a:r>
            <a:endParaRPr lang="fr-FR" dirty="0"/>
          </a:p>
        </p:txBody>
      </p:sp>
      <p:sp>
        <p:nvSpPr>
          <p:cNvPr id="15" name="Espace réservé du texte 13"/>
          <p:cNvSpPr>
            <a:spLocks noGrp="1"/>
          </p:cNvSpPr>
          <p:nvPr>
            <p:ph type="body" sz="quarter" idx="15" hasCustomPrompt="1"/>
          </p:nvPr>
        </p:nvSpPr>
        <p:spPr>
          <a:xfrm>
            <a:off x="3814539" y="8293324"/>
            <a:ext cx="3172473" cy="2165944"/>
          </a:xfrm>
          <a:noFill/>
          <a:ln w="9525">
            <a:noFill/>
            <a:miter lim="800000"/>
            <a:headEnd/>
            <a:tailEnd/>
          </a:ln>
          <a:effectLst/>
        </p:spPr>
        <p:txBody>
          <a:bodyPr vert="horz" wrap="square" lIns="36000" tIns="0" rIns="36000" bIns="0" numCol="1" anchor="b" anchorCtr="0" compatLnSpc="1">
            <a:prstTxWarp prst="textNoShape">
              <a:avLst/>
            </a:prstTxWarp>
          </a:bodyPr>
          <a:lstStyle>
            <a:lvl2pPr>
              <a:defRPr lang="fr-FR" sz="1050" b="1" cap="small" baseline="0" dirty="0" smtClean="0">
                <a:solidFill>
                  <a:schemeClr val="bg1"/>
                </a:solidFill>
                <a:latin typeface="News Gothic MT" panose="020B0504020203020204" pitchFamily="34" charset="0"/>
              </a:defRPr>
            </a:lvl2pPr>
            <a:lvl3pPr>
              <a:defRPr lang="fr-FR" sz="1050" dirty="0">
                <a:solidFill>
                  <a:schemeClr val="bg1"/>
                </a:solidFill>
                <a:latin typeface="News Gothic MT" panose="020B0504020203020204" pitchFamily="34" charset="0"/>
              </a:defRPr>
            </a:lvl3pPr>
          </a:lstStyle>
          <a:p>
            <a:pPr marL="0" lvl="1" algn="ctr">
              <a:lnSpc>
                <a:spcPct val="110000"/>
              </a:lnSpc>
              <a:spcBef>
                <a:spcPts val="5000"/>
              </a:spcBef>
              <a:spcAft>
                <a:spcPts val="0"/>
              </a:spcAft>
            </a:pPr>
            <a:r>
              <a:rPr lang="fr-FR" dirty="0" smtClean="0"/>
              <a:t/>
            </a:r>
            <a:br>
              <a:rPr lang="fr-FR" dirty="0" smtClean="0"/>
            </a:br>
            <a:r>
              <a:rPr lang="fr-FR" dirty="0" smtClean="0"/>
              <a:t/>
            </a:r>
            <a:br>
              <a:rPr lang="fr-FR" dirty="0" smtClean="0"/>
            </a:br>
            <a:r>
              <a:rPr lang="fr-FR" dirty="0" smtClean="0"/>
              <a:t>Deuxième niveau</a:t>
            </a:r>
          </a:p>
          <a:p>
            <a:pPr marL="0" lvl="2" algn="ctr">
              <a:lnSpc>
                <a:spcPct val="110000"/>
              </a:lnSpc>
              <a:spcAft>
                <a:spcPts val="0"/>
              </a:spcAft>
            </a:pPr>
            <a:r>
              <a:rPr lang="fr-FR" dirty="0" smtClean="0"/>
              <a:t>Troisième niveau</a:t>
            </a:r>
            <a:endParaRPr lang="fr-FR" dirty="0"/>
          </a:p>
        </p:txBody>
      </p:sp>
      <p:sp>
        <p:nvSpPr>
          <p:cNvPr id="17" name="Rectangle 16"/>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cxnSp>
        <p:nvCxnSpPr>
          <p:cNvPr id="6" name="Connecteur droit 5"/>
          <p:cNvCxnSpPr/>
          <p:nvPr userDrawn="1"/>
        </p:nvCxnSpPr>
        <p:spPr bwMode="auto">
          <a:xfrm>
            <a:off x="3793757" y="9811196"/>
            <a:ext cx="0" cy="648071"/>
          </a:xfrm>
          <a:prstGeom prst="line">
            <a:avLst/>
          </a:prstGeom>
          <a:noFill/>
          <a:ln w="9525" cap="flat" cmpd="sng" algn="ctr">
            <a:solidFill>
              <a:schemeClr val="accent2"/>
            </a:solidFill>
            <a:prstDash val="solid"/>
            <a:round/>
            <a:headEnd type="none" w="med" len="med"/>
            <a:tailEnd type="none" w="med" len="med"/>
          </a:ln>
          <a:effectLst/>
        </p:spPr>
      </p:cxnSp>
      <p:pic>
        <p:nvPicPr>
          <p:cNvPr id="25" name="Image 24"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40612990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e de couverture">
    <p:spTree>
      <p:nvGrpSpPr>
        <p:cNvPr id="1" name=""/>
        <p:cNvGrpSpPr/>
        <p:nvPr/>
      </p:nvGrpSpPr>
      <p:grpSpPr>
        <a:xfrm>
          <a:off x="0" y="0"/>
          <a:ext cx="0" cy="0"/>
          <a:chOff x="0" y="0"/>
          <a:chExt cx="0" cy="0"/>
        </a:xfrm>
      </p:grpSpPr>
      <p:sp>
        <p:nvSpPr>
          <p:cNvPr id="3" name="Rectangle 2"/>
          <p:cNvSpPr/>
          <p:nvPr userDrawn="1"/>
        </p:nvSpPr>
        <p:spPr bwMode="auto">
          <a:xfrm>
            <a:off x="1" y="733730"/>
            <a:ext cx="7561262" cy="9959669"/>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0" rIns="36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2"/>
              </a:solidFill>
              <a:effectLst/>
              <a:latin typeface="News Gothic MT" panose="020B0504020203020204" pitchFamily="34" charset="0"/>
              <a:cs typeface="Arial" charset="0"/>
            </a:endParaRPr>
          </a:p>
        </p:txBody>
      </p:sp>
      <p:sp>
        <p:nvSpPr>
          <p:cNvPr id="7" name="ZoneTexte 6">
            <a:hlinkClick r:id="rId2"/>
          </p:cNvPr>
          <p:cNvSpPr txBox="1"/>
          <p:nvPr userDrawn="1"/>
        </p:nvSpPr>
        <p:spPr>
          <a:xfrm>
            <a:off x="4526915" y="10254277"/>
            <a:ext cx="2502673" cy="276999"/>
          </a:xfrm>
          <a:prstGeom prst="rect">
            <a:avLst/>
          </a:prstGeom>
          <a:noFill/>
        </p:spPr>
        <p:txBody>
          <a:bodyPr wrap="none" rtlCol="0">
            <a:spAutoFit/>
          </a:bodyPr>
          <a:lstStyle/>
          <a:p>
            <a:pPr algn="ctr"/>
            <a:r>
              <a:rPr lang="fr-FR" sz="1200" b="0" spc="130" baseline="0" dirty="0" smtClean="0">
                <a:solidFill>
                  <a:schemeClr val="bg1"/>
                </a:solidFill>
                <a:latin typeface="News Gothic MT" panose="020B0504020203020204" pitchFamily="34" charset="0"/>
              </a:rPr>
              <a:t>www.voyageursdumonde.fr</a:t>
            </a:r>
            <a:endParaRPr lang="fr-FR" sz="1200" b="0" spc="130" baseline="0" dirty="0">
              <a:solidFill>
                <a:schemeClr val="bg1"/>
              </a:solidFill>
              <a:latin typeface="News Gothic MT" panose="020B0504020203020204" pitchFamily="34" charset="0"/>
            </a:endParaRPr>
          </a:p>
        </p:txBody>
      </p:sp>
      <p:sp>
        <p:nvSpPr>
          <p:cNvPr id="9" name="ZoneTexte 8">
            <a:hlinkClick r:id="rId2"/>
          </p:cNvPr>
          <p:cNvSpPr txBox="1"/>
          <p:nvPr userDrawn="1"/>
        </p:nvSpPr>
        <p:spPr>
          <a:xfrm>
            <a:off x="543798" y="10254276"/>
            <a:ext cx="1843070" cy="276999"/>
          </a:xfrm>
          <a:prstGeom prst="rect">
            <a:avLst/>
          </a:prstGeom>
          <a:noFill/>
        </p:spPr>
        <p:txBody>
          <a:bodyPr wrap="none" rtlCol="0">
            <a:spAutoFit/>
          </a:bodyPr>
          <a:lstStyle/>
          <a:p>
            <a:pPr algn="ctr"/>
            <a:r>
              <a:rPr lang="fr-FR" sz="1200" b="0" spc="130" baseline="0" dirty="0" smtClean="0">
                <a:solidFill>
                  <a:schemeClr val="bg1"/>
                </a:solidFill>
                <a:latin typeface="News Gothic MT" panose="020B0504020203020204" pitchFamily="34" charset="0"/>
              </a:rPr>
              <a:t>www.voyagesfmc.fr</a:t>
            </a:r>
            <a:endParaRPr lang="fr-FR" sz="1200" b="0" spc="130" baseline="0" dirty="0">
              <a:solidFill>
                <a:schemeClr val="bg1"/>
              </a:solidFill>
              <a:latin typeface="News Gothic MT" panose="020B0504020203020204" pitchFamily="34" charset="0"/>
            </a:endParaRPr>
          </a:p>
        </p:txBody>
      </p:sp>
      <p:sp>
        <p:nvSpPr>
          <p:cNvPr id="10" name="Rectangle 9"/>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4" name="Image 13" descr="logo rond.png"/>
          <p:cNvPicPr>
            <a:picLocks noChangeAspect="1"/>
          </p:cNvPicPr>
          <p:nvPr userDrawn="1"/>
        </p:nvPicPr>
        <p:blipFill>
          <a:blip r:embed="rId3" cstate="print"/>
          <a:stretch>
            <a:fillRect/>
          </a:stretch>
        </p:blipFill>
        <p:spPr>
          <a:xfrm>
            <a:off x="6516900" y="24865"/>
            <a:ext cx="684000" cy="684000"/>
          </a:xfrm>
          <a:prstGeom prst="rect">
            <a:avLst/>
          </a:prstGeom>
        </p:spPr>
      </p:pic>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3269367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Visuel Page impaire">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58775" y="933296"/>
            <a:ext cx="6768558" cy="9237816"/>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
        <p:nvSpPr>
          <p:cNvPr id="9" name="Rectangle 8"/>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3" name="Image 12"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5315979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Page impaire">
    <p:spTree>
      <p:nvGrpSpPr>
        <p:cNvPr id="1" name=""/>
        <p:cNvGrpSpPr/>
        <p:nvPr/>
      </p:nvGrpSpPr>
      <p:grpSpPr>
        <a:xfrm>
          <a:off x="0" y="0"/>
          <a:ext cx="0" cy="0"/>
          <a:chOff x="0" y="0"/>
          <a:chExt cx="0" cy="0"/>
        </a:xfrm>
      </p:grpSpPr>
      <p:sp>
        <p:nvSpPr>
          <p:cNvPr id="11"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2"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95288" y="1443038"/>
            <a:ext cx="6769100"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smtClean="0"/>
              <a:t>Jour #</a:t>
            </a:r>
          </a:p>
        </p:txBody>
      </p:sp>
    </p:spTree>
    <p:extLst>
      <p:ext uri="{BB962C8B-B14F-4D97-AF65-F5344CB8AC3E}">
        <p14:creationId xmlns:p14="http://schemas.microsoft.com/office/powerpoint/2010/main" val="5593296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Page pair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smtClean="0"/>
              <a:t>Jour #</a:t>
            </a:r>
          </a:p>
        </p:txBody>
      </p:sp>
    </p:spTree>
    <p:extLst>
      <p:ext uri="{BB962C8B-B14F-4D97-AF65-F5344CB8AC3E}">
        <p14:creationId xmlns:p14="http://schemas.microsoft.com/office/powerpoint/2010/main" val="914687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52466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54807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117281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2311076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18112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11962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accent3"/>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8775" y="1045270"/>
            <a:ext cx="6840000" cy="490636"/>
          </a:xfrm>
        </p:spPr>
        <p:txBody>
          <a:bodyPr anchor="b" anchorCtr="0"/>
          <a:lstStyle>
            <a:lvl1pPr algn="ctr">
              <a:lnSpc>
                <a:spcPct val="100000"/>
              </a:lnSpc>
              <a:spcAft>
                <a:spcPts val="0"/>
              </a:spcAft>
              <a:defRPr sz="1600" b="0" cap="all" spc="100" baseline="0">
                <a:solidFill>
                  <a:schemeClr val="bg1"/>
                </a:solidFill>
                <a:latin typeface="Nissan AG ExtdLight" panose="02000504080000020003" pitchFamily="2"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58774" y="1611810"/>
            <a:ext cx="6840000" cy="379090"/>
          </a:xfrm>
        </p:spPr>
        <p:txBody>
          <a:bodyPr anchor="t"/>
          <a:lstStyle>
            <a:lvl1pPr marL="0" indent="0" algn="ctr">
              <a:lnSpc>
                <a:spcPct val="100000"/>
              </a:lnSpc>
              <a:spcAft>
                <a:spcPts val="0"/>
              </a:spcAft>
              <a:buNone/>
              <a:defRPr sz="1200" b="1" i="0" cap="small" baseline="0">
                <a:solidFill>
                  <a:schemeClr val="bg1"/>
                </a:solidFill>
                <a:latin typeface="News Gothic MT" panose="020B0504020203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
        <p:nvSpPr>
          <p:cNvPr id="5" name="Line 9"/>
          <p:cNvSpPr>
            <a:spLocks noChangeShapeType="1"/>
          </p:cNvSpPr>
          <p:nvPr userDrawn="1"/>
        </p:nvSpPr>
        <p:spPr bwMode="auto">
          <a:xfrm rot="-10800000">
            <a:off x="3240631" y="2178348"/>
            <a:ext cx="1080000" cy="0"/>
          </a:xfrm>
          <a:prstGeom prst="line">
            <a:avLst/>
          </a:prstGeom>
          <a:noFill/>
          <a:ln w="28575" cap="rnd">
            <a:solidFill>
              <a:schemeClr val="bg1"/>
            </a:solidFill>
            <a:prstDash val="sysDot"/>
            <a:round/>
            <a:headEnd/>
            <a:tailEnd/>
          </a:ln>
          <a:effectLst/>
        </p:spPr>
        <p:txBody>
          <a:bodyPr/>
          <a:lstStyle/>
          <a:p>
            <a:endParaRPr lang="fr-FR" dirty="0"/>
          </a:p>
        </p:txBody>
      </p:sp>
      <p:sp>
        <p:nvSpPr>
          <p:cNvPr id="7" name="Espace réservé pour une image  6"/>
          <p:cNvSpPr>
            <a:spLocks noGrp="1"/>
          </p:cNvSpPr>
          <p:nvPr>
            <p:ph type="pic" sz="quarter" idx="10"/>
          </p:nvPr>
        </p:nvSpPr>
        <p:spPr>
          <a:xfrm>
            <a:off x="972943" y="2502384"/>
            <a:ext cx="5616000" cy="4212000"/>
          </a:xfrm>
          <a:noFill/>
          <a:ln w="127000">
            <a:solidFill>
              <a:schemeClr val="bg1"/>
            </a:solidFill>
          </a:ln>
        </p:spPr>
        <p:txBody>
          <a:bodyPr/>
          <a:lstStyle>
            <a:lvl1pPr algn="l">
              <a:lnSpc>
                <a:spcPct val="100000"/>
              </a:lnSpc>
              <a:spcBef>
                <a:spcPts val="0"/>
              </a:spcBef>
              <a:defRPr i="0">
                <a:solidFill>
                  <a:schemeClr val="tx1"/>
                </a:solidFill>
                <a:latin typeface="+mn-lt"/>
              </a:defRPr>
            </a:lvl1pPr>
          </a:lstStyle>
          <a:p>
            <a:r>
              <a:rPr lang="fr-FR" dirty="0" smtClean="0"/>
              <a:t>Cliquez sur l'icône pour ajouter une image</a:t>
            </a:r>
            <a:endParaRPr lang="fr-FR" dirty="0"/>
          </a:p>
        </p:txBody>
      </p:sp>
      <p:sp>
        <p:nvSpPr>
          <p:cNvPr id="9" name="Espace réservé du texte 8"/>
          <p:cNvSpPr>
            <a:spLocks noGrp="1"/>
          </p:cNvSpPr>
          <p:nvPr>
            <p:ph type="body" sz="quarter" idx="11"/>
          </p:nvPr>
        </p:nvSpPr>
        <p:spPr>
          <a:xfrm>
            <a:off x="900312" y="7180808"/>
            <a:ext cx="5760640" cy="3009355"/>
          </a:xfrm>
        </p:spPr>
        <p:txBody>
          <a:bodyPr/>
          <a:lstStyle>
            <a:lvl1pPr algn="ctr">
              <a:lnSpc>
                <a:spcPct val="130000"/>
              </a:lnSpc>
              <a:spcBef>
                <a:spcPts val="0"/>
              </a:spcBef>
              <a:spcAft>
                <a:spcPts val="0"/>
              </a:spcAft>
              <a:defRPr sz="1400" b="0" i="0">
                <a:solidFill>
                  <a:schemeClr val="bg1"/>
                </a:solidFill>
                <a:latin typeface="News Gothic MT" panose="020B0504020203020204" pitchFamily="34" charset="0"/>
              </a:defRPr>
            </a:lvl1pPr>
            <a:lvl2pPr algn="ctr">
              <a:defRPr sz="1400" b="0" i="0">
                <a:solidFill>
                  <a:schemeClr val="bg1"/>
                </a:solidFill>
                <a:latin typeface="+mn-lt"/>
              </a:defRPr>
            </a:lvl2pPr>
            <a:lvl3pPr algn="ctr">
              <a:defRPr sz="1400" b="0" i="0">
                <a:solidFill>
                  <a:schemeClr val="bg1"/>
                </a:solidFill>
                <a:latin typeface="+mn-lt"/>
              </a:defRPr>
            </a:lvl3pPr>
            <a:lvl4pPr algn="ctr">
              <a:defRPr sz="1400" b="0" i="0">
                <a:solidFill>
                  <a:schemeClr val="bg1"/>
                </a:solidFill>
                <a:latin typeface="+mn-lt"/>
              </a:defRPr>
            </a:lvl4pPr>
            <a:lvl5pPr algn="ctr">
              <a:defRPr sz="1400" b="0" i="0">
                <a:solidFill>
                  <a:schemeClr val="bg1"/>
                </a:solidFill>
                <a:latin typeface="+mn-lt"/>
              </a:defRPr>
            </a:lvl5pPr>
          </a:lstStyle>
          <a:p>
            <a:pPr lvl="0"/>
            <a:r>
              <a:rPr lang="fr-FR" smtClean="0"/>
              <a:t>Cliquez pour modifier les styles du texte du masque</a:t>
            </a:r>
          </a:p>
        </p:txBody>
      </p:sp>
      <p:sp>
        <p:nvSpPr>
          <p:cNvPr id="13" name="Rectangle 12"/>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7" name="Image 16"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8"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27959624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2979863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996403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1015666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63272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176371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3716658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p:txBody>
          <a:bodyPr/>
          <a:lstStyle>
            <a:lvl1pPr>
              <a:defRPr>
                <a:latin typeface="Neutra Display" pitchFamily="50"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443038"/>
            <a:ext cx="6842125" cy="288925"/>
          </a:xfrm>
        </p:spPr>
        <p:txBody>
          <a:bodyPr lIns="36000" tIns="0" rIns="36000" bIns="0"/>
          <a:lstStyle>
            <a:lvl1pPr marL="0" algn="ctr">
              <a:lnSpc>
                <a:spcPct val="100000"/>
              </a:lnSpc>
              <a:spcBef>
                <a:spcPts val="0"/>
              </a:spcBef>
              <a:spcAft>
                <a:spcPts val="0"/>
              </a:spcAft>
              <a:defRPr sz="1400" i="0" cap="all" baseline="0">
                <a:solidFill>
                  <a:schemeClr val="tx1"/>
                </a:solidFill>
                <a:latin typeface="Neutra Display Titling" pitchFamily="50"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utra Display" pitchFamily="50" charset="0"/>
              </a:defRPr>
            </a:lvl1pPr>
            <a:lvl2pPr algn="l">
              <a:defRPr sz="1200" i="1">
                <a:solidFill>
                  <a:schemeClr val="tx2"/>
                </a:solidFill>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p>
            <a:pPr lvl="0"/>
            <a:r>
              <a:rPr lang="fr-FR" smtClean="0"/>
              <a:t>Cliquez pour modifier les styles du texte du masque</a:t>
            </a:r>
          </a:p>
          <a:p>
            <a:pPr lvl="1"/>
            <a:r>
              <a:rPr lang="fr-FR" smtClean="0"/>
              <a:t>Deuxième niveau</a:t>
            </a:r>
          </a:p>
        </p:txBody>
      </p:sp>
      <p:sp>
        <p:nvSpPr>
          <p:cNvPr id="15" name="Espace réservé du texte 14"/>
          <p:cNvSpPr>
            <a:spLocks noGrp="1"/>
          </p:cNvSpPr>
          <p:nvPr>
            <p:ph type="body" sz="quarter" idx="15" hasCustomPrompt="1"/>
          </p:nvPr>
        </p:nvSpPr>
        <p:spPr>
          <a:xfrm>
            <a:off x="2700338" y="2538413"/>
            <a:ext cx="4500562" cy="504825"/>
          </a:xfrm>
        </p:spPr>
        <p:txBody>
          <a:bodyPr anchor="ctr" anchorCtr="0"/>
          <a:lstStyle>
            <a:lvl1pPr>
              <a:lnSpc>
                <a:spcPct val="100000"/>
              </a:lnSpc>
              <a:defRPr sz="1700" i="0">
                <a:solidFill>
                  <a:schemeClr val="tx2"/>
                </a:solidFill>
                <a:latin typeface="+mn-lt"/>
              </a:defRPr>
            </a:lvl1pPr>
          </a:lstStyle>
          <a:p>
            <a:pPr lvl="0"/>
            <a:r>
              <a:rPr lang="fr-FR" smtClean="0"/>
              <a:t>Date</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mn-lt"/>
              </a:defRPr>
            </a:lvl1pPr>
          </a:lstStyle>
          <a:p>
            <a:pPr lvl="0"/>
            <a:r>
              <a:rPr lang="fr-FR" smtClean="0"/>
              <a:t>Jour #</a:t>
            </a:r>
          </a:p>
        </p:txBody>
      </p:sp>
    </p:spTree>
    <p:extLst>
      <p:ext uri="{BB962C8B-B14F-4D97-AF65-F5344CB8AC3E}">
        <p14:creationId xmlns:p14="http://schemas.microsoft.com/office/powerpoint/2010/main" val="55846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Line 9"/>
          <p:cNvSpPr>
            <a:spLocks noChangeShapeType="1"/>
          </p:cNvSpPr>
          <p:nvPr userDrawn="1"/>
        </p:nvSpPr>
        <p:spPr bwMode="auto">
          <a:xfrm rot="-10800000">
            <a:off x="357046" y="2505075"/>
            <a:ext cx="6840000" cy="0"/>
          </a:xfrm>
          <a:prstGeom prst="line">
            <a:avLst/>
          </a:prstGeom>
          <a:noFill/>
          <a:ln w="28575"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1" name="Line 10"/>
          <p:cNvSpPr>
            <a:spLocks noChangeShapeType="1"/>
          </p:cNvSpPr>
          <p:nvPr userDrawn="1"/>
        </p:nvSpPr>
        <p:spPr bwMode="auto">
          <a:xfrm rot="-10800000">
            <a:off x="357046" y="3043238"/>
            <a:ext cx="6840000" cy="0"/>
          </a:xfrm>
          <a:prstGeom prst="line">
            <a:avLst/>
          </a:prstGeom>
          <a:noFill/>
          <a:ln w="19050"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2" name="Titre 1"/>
          <p:cNvSpPr>
            <a:spLocks noGrp="1"/>
          </p:cNvSpPr>
          <p:nvPr>
            <p:ph type="title"/>
          </p:nvPr>
        </p:nvSpPr>
        <p:spPr>
          <a:xfrm>
            <a:off x="358775" y="1183878"/>
            <a:ext cx="6842125" cy="360363"/>
          </a:xfrm>
        </p:spPr>
        <p:txBody>
          <a:bodyPr/>
          <a:lstStyle>
            <a:lvl1pPr>
              <a:defRPr>
                <a:latin typeface="News Gothic MT" panose="020B0504020203020204" pitchFamily="34" charset="0"/>
              </a:defRPr>
            </a:lvl1pPr>
          </a:lstStyle>
          <a:p>
            <a:r>
              <a:rPr lang="fr-FR" smtClean="0"/>
              <a:t>Cliquez pour modifier le style du titre</a:t>
            </a:r>
            <a:endParaRPr lang="fr-FR"/>
          </a:p>
        </p:txBody>
      </p:sp>
      <p:sp>
        <p:nvSpPr>
          <p:cNvPr id="6" name="Espace réservé du texte 5"/>
          <p:cNvSpPr>
            <a:spLocks noGrp="1"/>
          </p:cNvSpPr>
          <p:nvPr>
            <p:ph type="body" sz="quarter" idx="10"/>
          </p:nvPr>
        </p:nvSpPr>
        <p:spPr>
          <a:xfrm>
            <a:off x="358775" y="1601391"/>
            <a:ext cx="6842125" cy="288925"/>
          </a:xfrm>
        </p:spPr>
        <p:txBody>
          <a:bodyPr lIns="36000" tIns="0" rIns="36000" bIns="0"/>
          <a:lstStyle>
            <a:lvl1pPr marL="0" algn="ctr">
              <a:lnSpc>
                <a:spcPct val="100000"/>
              </a:lnSpc>
              <a:spcBef>
                <a:spcPts val="0"/>
              </a:spcBef>
              <a:spcAft>
                <a:spcPts val="0"/>
              </a:spcAft>
              <a:defRPr sz="1050" i="0" cap="all" baseline="0">
                <a:solidFill>
                  <a:schemeClr val="tx1"/>
                </a:solidFill>
                <a:latin typeface="Nissan AG ExtdLight" panose="02000504080000020003" pitchFamily="2" charset="0"/>
              </a:defRPr>
            </a:lvl1pPr>
            <a:lvl2pPr marL="0" algn="l">
              <a:lnSpc>
                <a:spcPct val="100000"/>
              </a:lnSpc>
              <a:spcAft>
                <a:spcPts val="0"/>
              </a:spcAft>
              <a:defRPr cap="all" baseline="0">
                <a:solidFill>
                  <a:schemeClr val="tx1"/>
                </a:solidFill>
                <a:latin typeface="Neutra Display Titling" pitchFamily="50"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dirty="0" smtClean="0"/>
              <a:t>Cliquez pour modifier les styles du texte du masque</a:t>
            </a:r>
          </a:p>
        </p:txBody>
      </p:sp>
      <p:sp>
        <p:nvSpPr>
          <p:cNvPr id="10" name="Espace réservé du texte 9"/>
          <p:cNvSpPr>
            <a:spLocks noGrp="1"/>
          </p:cNvSpPr>
          <p:nvPr>
            <p:ph type="body" sz="quarter" idx="13"/>
          </p:nvPr>
        </p:nvSpPr>
        <p:spPr>
          <a:xfrm>
            <a:off x="358776" y="3546475"/>
            <a:ext cx="2232024" cy="6624638"/>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News Gothic MT" panose="020B0504020203020204" pitchFamily="34" charset="0"/>
              </a:defRPr>
            </a:lvl3pPr>
            <a:lvl4pPr marL="36000" algn="l">
              <a:lnSpc>
                <a:spcPct val="100000"/>
              </a:lnSpc>
              <a:defRPr sz="900" i="1">
                <a:solidFill>
                  <a:schemeClr val="tx2"/>
                </a:solidFill>
                <a:latin typeface="News Gothic MT" panose="020B0504020203020204" pitchFamily="34" charset="0"/>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3" name="Espace réservé du texte 12"/>
          <p:cNvSpPr>
            <a:spLocks noGrp="1"/>
          </p:cNvSpPr>
          <p:nvPr>
            <p:ph type="body" sz="quarter" idx="14"/>
          </p:nvPr>
        </p:nvSpPr>
        <p:spPr>
          <a:xfrm>
            <a:off x="2700338" y="3546475"/>
            <a:ext cx="4500562" cy="6624638"/>
          </a:xfrm>
        </p:spPr>
        <p:txBody>
          <a:bodyPr/>
          <a:lstStyle>
            <a:lvl1pPr>
              <a:defRPr>
                <a:solidFill>
                  <a:schemeClr val="tx2"/>
                </a:solidFill>
                <a:latin typeface="News Gothic MT" panose="020B0504020203020204" pitchFamily="34" charset="0"/>
              </a:defRPr>
            </a:lvl1pPr>
            <a:lvl2pPr>
              <a:defRPr>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6" name="Espace réservé du texte 14"/>
          <p:cNvSpPr>
            <a:spLocks noGrp="1"/>
          </p:cNvSpPr>
          <p:nvPr>
            <p:ph type="body" sz="quarter" idx="16" hasCustomPrompt="1"/>
          </p:nvPr>
        </p:nvSpPr>
        <p:spPr>
          <a:xfrm>
            <a:off x="358777" y="2538413"/>
            <a:ext cx="2232023" cy="504825"/>
          </a:xfrm>
        </p:spPr>
        <p:txBody>
          <a:bodyPr anchor="ctr" anchorCtr="0"/>
          <a:lstStyle>
            <a:lvl1pPr>
              <a:lnSpc>
                <a:spcPct val="100000"/>
              </a:lnSpc>
              <a:defRPr sz="1900" b="1" i="0" cap="small" baseline="0">
                <a:solidFill>
                  <a:schemeClr val="tx2"/>
                </a:solidFill>
                <a:latin typeface="News Gothic MT" panose="020B0504020203020204" pitchFamily="34" charset="0"/>
              </a:defRPr>
            </a:lvl1pPr>
          </a:lstStyle>
          <a:p>
            <a:pPr lvl="0"/>
            <a:r>
              <a:rPr lang="fr-FR" smtClean="0"/>
              <a:t>Jour #</a:t>
            </a:r>
          </a:p>
        </p:txBody>
      </p:sp>
    </p:spTree>
    <p:extLst>
      <p:ext uri="{BB962C8B-B14F-4D97-AF65-F5344CB8AC3E}">
        <p14:creationId xmlns:p14="http://schemas.microsoft.com/office/powerpoint/2010/main" val="39504129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
    <p:bg>
      <p:bgPr>
        <a:solidFill>
          <a:schemeClr val="bg1"/>
        </a:solidFill>
        <a:effectLst/>
      </p:bgPr>
    </p:bg>
    <p:spTree>
      <p:nvGrpSpPr>
        <p:cNvPr id="1" name=""/>
        <p:cNvGrpSpPr/>
        <p:nvPr/>
      </p:nvGrpSpPr>
      <p:grpSpPr>
        <a:xfrm>
          <a:off x="0" y="0"/>
          <a:ext cx="0" cy="0"/>
          <a:chOff x="0" y="0"/>
          <a:chExt cx="0" cy="0"/>
        </a:xfrm>
      </p:grpSpPr>
      <p:sp>
        <p:nvSpPr>
          <p:cNvPr id="18" name="Line 9"/>
          <p:cNvSpPr>
            <a:spLocks noChangeShapeType="1"/>
          </p:cNvSpPr>
          <p:nvPr userDrawn="1"/>
        </p:nvSpPr>
        <p:spPr bwMode="auto">
          <a:xfrm rot="-10800000">
            <a:off x="357046" y="3150457"/>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9" name="Line 10"/>
          <p:cNvSpPr>
            <a:spLocks noChangeShapeType="1"/>
          </p:cNvSpPr>
          <p:nvPr userDrawn="1"/>
        </p:nvSpPr>
        <p:spPr bwMode="auto">
          <a:xfrm rot="-10800000">
            <a:off x="357046" y="3688620"/>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2" name="Titre 1"/>
          <p:cNvSpPr>
            <a:spLocks noGrp="1"/>
          </p:cNvSpPr>
          <p:nvPr>
            <p:ph type="title"/>
          </p:nvPr>
        </p:nvSpPr>
        <p:spPr>
          <a:xfrm>
            <a:off x="358775" y="845200"/>
            <a:ext cx="6842125" cy="937104"/>
          </a:xfrm>
        </p:spPr>
        <p:txBody>
          <a:bodyPr/>
          <a:lstStyle>
            <a:lvl1pPr>
              <a:defRPr>
                <a:latin typeface="News Gothic MT" panose="020B0504020203020204" pitchFamily="34" charset="0"/>
              </a:defRPr>
            </a:lvl1pPr>
          </a:lstStyle>
          <a:p>
            <a:r>
              <a:rPr lang="fr-FR" dirty="0" smtClean="0"/>
              <a:t>Cliquez pour modifier le style du titre</a:t>
            </a:r>
            <a:endParaRPr lang="fr-FR" dirty="0"/>
          </a:p>
        </p:txBody>
      </p:sp>
      <p:sp>
        <p:nvSpPr>
          <p:cNvPr id="6" name="Espace réservé du texte 5"/>
          <p:cNvSpPr>
            <a:spLocks noGrp="1"/>
          </p:cNvSpPr>
          <p:nvPr>
            <p:ph type="body" sz="quarter" idx="10"/>
          </p:nvPr>
        </p:nvSpPr>
        <p:spPr>
          <a:xfrm>
            <a:off x="358775" y="1926320"/>
            <a:ext cx="6842125" cy="900100"/>
          </a:xfrm>
        </p:spPr>
        <p:txBody>
          <a:bodyPr lIns="36000" tIns="0" rIns="36000" bIns="0"/>
          <a:lstStyle>
            <a:lvl1pPr marL="0" algn="ctr">
              <a:lnSpc>
                <a:spcPct val="100000"/>
              </a:lnSpc>
              <a:spcBef>
                <a:spcPts val="0"/>
              </a:spcBef>
              <a:spcAft>
                <a:spcPts val="0"/>
              </a:spcAft>
              <a:defRPr sz="1600" i="0" cap="all" baseline="0">
                <a:solidFill>
                  <a:schemeClr val="tx1"/>
                </a:solidFill>
                <a:latin typeface="News Gothic MT" panose="020B0504020203020204" pitchFamily="34" charset="0"/>
              </a:defRPr>
            </a:lvl1pPr>
            <a:lvl2pPr marL="0" algn="ctr">
              <a:lnSpc>
                <a:spcPct val="100000"/>
              </a:lnSpc>
              <a:spcAft>
                <a:spcPts val="0"/>
              </a:spcAft>
              <a:defRPr sz="1000" b="1" cap="all" baseline="0">
                <a:solidFill>
                  <a:schemeClr val="tx1"/>
                </a:solidFill>
                <a:latin typeface="News Gothic MT" panose="020B0504020203020204" pitchFamily="34" charset="0"/>
              </a:defRPr>
            </a:lvl2pPr>
            <a:lvl3pPr marL="0" algn="l">
              <a:lnSpc>
                <a:spcPct val="100000"/>
              </a:lnSpc>
              <a:spcAft>
                <a:spcPts val="0"/>
              </a:spcAft>
              <a:defRPr cap="all" baseline="0">
                <a:solidFill>
                  <a:schemeClr val="tx1"/>
                </a:solidFill>
                <a:latin typeface="Neutra Display Titling" pitchFamily="50" charset="0"/>
              </a:defRPr>
            </a:lvl3pPr>
            <a:lvl4pPr marL="0" algn="l">
              <a:lnSpc>
                <a:spcPct val="100000"/>
              </a:lnSpc>
              <a:spcAft>
                <a:spcPts val="0"/>
              </a:spcAft>
              <a:defRPr cap="all" baseline="0">
                <a:solidFill>
                  <a:schemeClr val="tx1"/>
                </a:solidFill>
                <a:latin typeface="Neutra Display Titling" pitchFamily="50" charset="0"/>
              </a:defRPr>
            </a:lvl4pPr>
            <a:lvl5pPr marL="0" algn="l">
              <a:lnSpc>
                <a:spcPct val="100000"/>
              </a:lnSpc>
              <a:spcAft>
                <a:spcPts val="0"/>
              </a:spcAft>
              <a:defRPr cap="all" baseline="0">
                <a:solidFill>
                  <a:schemeClr val="tx1"/>
                </a:solidFill>
                <a:latin typeface="Neutra Display Titling" pitchFamily="50" charset="0"/>
              </a:defRPr>
            </a:lvl5pPr>
          </a:lstStyle>
          <a:p>
            <a:pPr lvl="0"/>
            <a:r>
              <a:rPr lang="fr-FR" dirty="0" smtClean="0"/>
              <a:t>Cliquez pour modifier les styles du texte du masque</a:t>
            </a:r>
          </a:p>
          <a:p>
            <a:pPr lvl="1"/>
            <a:r>
              <a:rPr lang="fr-FR" dirty="0" smtClean="0"/>
              <a:t>Deuxième niveau</a:t>
            </a:r>
          </a:p>
        </p:txBody>
      </p:sp>
      <p:sp>
        <p:nvSpPr>
          <p:cNvPr id="10" name="Espace réservé du texte 9"/>
          <p:cNvSpPr>
            <a:spLocks noGrp="1"/>
          </p:cNvSpPr>
          <p:nvPr>
            <p:ph type="body" sz="quarter" idx="13"/>
          </p:nvPr>
        </p:nvSpPr>
        <p:spPr>
          <a:xfrm>
            <a:off x="358776" y="6894872"/>
            <a:ext cx="1369627" cy="3276240"/>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dirty="0" smtClean="0"/>
              <a:t>Cliquez pour modifier les styles du texte du masque</a:t>
            </a:r>
          </a:p>
          <a:p>
            <a:pPr lvl="1"/>
            <a:r>
              <a:rPr lang="fr-FR" dirty="0" smtClean="0"/>
              <a:t>Deuxième niveau</a:t>
            </a:r>
          </a:p>
        </p:txBody>
      </p:sp>
      <p:sp>
        <p:nvSpPr>
          <p:cNvPr id="13" name="Espace réservé du texte 12"/>
          <p:cNvSpPr>
            <a:spLocks noGrp="1"/>
          </p:cNvSpPr>
          <p:nvPr>
            <p:ph type="body" sz="quarter" idx="14"/>
          </p:nvPr>
        </p:nvSpPr>
        <p:spPr>
          <a:xfrm>
            <a:off x="1800411" y="6930876"/>
            <a:ext cx="5400489" cy="324023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11" name="Espace réservé du texte 10"/>
          <p:cNvSpPr>
            <a:spLocks noGrp="1"/>
          </p:cNvSpPr>
          <p:nvPr>
            <p:ph type="body" sz="quarter" idx="15"/>
          </p:nvPr>
        </p:nvSpPr>
        <p:spPr>
          <a:xfrm>
            <a:off x="358775" y="3183795"/>
            <a:ext cx="6842125" cy="504825"/>
          </a:xfrm>
        </p:spPr>
        <p:txBody>
          <a:bodyPr anchor="ctr" anchorCtr="0"/>
          <a:lstStyle>
            <a:lvl1pPr>
              <a:lnSpc>
                <a:spcPct val="100000"/>
              </a:lnSpc>
              <a:spcBef>
                <a:spcPts val="0"/>
              </a:spcBef>
              <a:spcAft>
                <a:spcPts val="0"/>
              </a:spcAft>
              <a:defRPr sz="1300" i="0">
                <a:solidFill>
                  <a:schemeClr val="tx2"/>
                </a:solidFill>
                <a:latin typeface="News Gothic MT" panose="020B0504020203020204" pitchFamily="34" charset="0"/>
              </a:defRPr>
            </a:lvl1pPr>
            <a:lvl2pPr>
              <a:lnSpc>
                <a:spcPct val="100000"/>
              </a:lnSpc>
              <a:defRPr sz="1300">
                <a:solidFill>
                  <a:schemeClr val="tx2"/>
                </a:solidFill>
                <a:latin typeface="News Gothic MT" panose="020B0504020203020204" pitchFamily="34" charset="0"/>
              </a:defRPr>
            </a:lvl2pPr>
          </a:lstStyle>
          <a:p>
            <a:pPr lvl="0"/>
            <a:r>
              <a:rPr lang="fr-FR" dirty="0" smtClean="0"/>
              <a:t>Cliquez pour modifier les styles du texte du masque</a:t>
            </a:r>
          </a:p>
          <a:p>
            <a:pPr lvl="1"/>
            <a:r>
              <a:rPr lang="fr-FR" dirty="0" smtClean="0"/>
              <a:t>Deuxième niveau</a:t>
            </a:r>
          </a:p>
        </p:txBody>
      </p:sp>
      <p:sp>
        <p:nvSpPr>
          <p:cNvPr id="21" name="Espace réservé du tableau 20"/>
          <p:cNvSpPr>
            <a:spLocks noGrp="1"/>
          </p:cNvSpPr>
          <p:nvPr>
            <p:ph type="tbl" sz="quarter" idx="16"/>
          </p:nvPr>
        </p:nvSpPr>
        <p:spPr>
          <a:xfrm>
            <a:off x="1260475" y="4302125"/>
            <a:ext cx="5184775" cy="1440619"/>
          </a:xfrm>
        </p:spPr>
        <p:txBody>
          <a:bodyPr/>
          <a:lstStyle>
            <a:lvl1pPr>
              <a:defRPr>
                <a:solidFill>
                  <a:schemeClr val="tx1"/>
                </a:solidFill>
                <a:latin typeface="News Gothic MT" panose="020B0504020203020204" pitchFamily="34" charset="0"/>
              </a:defRPr>
            </a:lvl1pPr>
          </a:lstStyle>
          <a:p>
            <a:r>
              <a:rPr lang="fr-FR" dirty="0" smtClean="0"/>
              <a:t>Cliquez sur l'icône pour ajouter un tableau</a:t>
            </a:r>
            <a:endParaRPr lang="fr-FR" dirty="0"/>
          </a:p>
        </p:txBody>
      </p:sp>
      <p:sp>
        <p:nvSpPr>
          <p:cNvPr id="22" name="Espace réservé du texte 10"/>
          <p:cNvSpPr>
            <a:spLocks noGrp="1"/>
          </p:cNvSpPr>
          <p:nvPr>
            <p:ph type="body" sz="quarter" idx="17"/>
          </p:nvPr>
        </p:nvSpPr>
        <p:spPr>
          <a:xfrm>
            <a:off x="358775" y="6335970"/>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dirty="0" smtClean="0"/>
              <a:t>Cliquez pour modifier les styles du texte du masque</a:t>
            </a:r>
          </a:p>
        </p:txBody>
      </p:sp>
    </p:spTree>
    <p:extLst>
      <p:ext uri="{BB962C8B-B14F-4D97-AF65-F5344CB8AC3E}">
        <p14:creationId xmlns:p14="http://schemas.microsoft.com/office/powerpoint/2010/main" val="497084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 Suite">
    <p:bg>
      <p:bgPr>
        <a:solidFill>
          <a:schemeClr val="bg1"/>
        </a:solidFill>
        <a:effectLst/>
      </p:bgPr>
    </p:bg>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358776" y="1747099"/>
            <a:ext cx="1369627" cy="2147839"/>
          </a:xfrm>
        </p:spPr>
        <p:txBody>
          <a:bodyPr rIns="0"/>
          <a:lstStyle>
            <a:lvl1pPr marL="0" indent="108000">
              <a:lnSpc>
                <a:spcPct val="90000"/>
              </a:lnSpc>
              <a:spcBef>
                <a:spcPts val="0"/>
              </a:spcBef>
              <a:spcAft>
                <a:spcPts val="0"/>
              </a:spcAft>
              <a:buSzPct val="110000"/>
              <a:buFont typeface="Neutra Display" pitchFamily="50" charset="0"/>
              <a:buChar char="&gt;"/>
              <a:defRPr sz="1500" b="1" i="0">
                <a:solidFill>
                  <a:schemeClr val="tx2"/>
                </a:solidFill>
                <a:latin typeface="News Gothic MT" panose="020B0504020203020204" pitchFamily="34" charset="0"/>
              </a:defRPr>
            </a:lvl1pPr>
            <a:lvl2pPr algn="l">
              <a:defRPr sz="1200" i="1">
                <a:solidFill>
                  <a:schemeClr val="tx2"/>
                </a:solidFill>
                <a:latin typeface="News Gothic MT" panose="020B0504020203020204" pitchFamily="34" charset="0"/>
              </a:defRPr>
            </a:lvl2pPr>
            <a:lvl3pPr marL="36000">
              <a:spcBef>
                <a:spcPts val="3000"/>
              </a:spcBef>
              <a:spcAft>
                <a:spcPts val="300"/>
              </a:spcAft>
              <a:defRPr sz="900" b="1" i="1" u="sng" cap="all" baseline="0">
                <a:solidFill>
                  <a:schemeClr val="tx2"/>
                </a:solidFill>
                <a:latin typeface="+mn-lt"/>
              </a:defRPr>
            </a:lvl3pPr>
            <a:lvl4pPr marL="36000" algn="l">
              <a:lnSpc>
                <a:spcPct val="100000"/>
              </a:lnSpc>
              <a:defRPr sz="900" i="1">
                <a:solidFill>
                  <a:schemeClr val="tx2"/>
                </a:solidFill>
                <a:latin typeface="+mn-lt"/>
              </a:defRPr>
            </a:lvl4pPr>
            <a:lvl5pPr marL="72000">
              <a:lnSpc>
                <a:spcPct val="100000"/>
              </a:lnSpc>
              <a:defRPr sz="900" i="1">
                <a:solidFill>
                  <a:schemeClr val="tx2"/>
                </a:solidFill>
                <a:latin typeface="+mn-lt"/>
              </a:defRPr>
            </a:lvl5pPr>
          </a:lstStyle>
          <a:p>
            <a:pPr lvl="0"/>
            <a:r>
              <a:rPr lang="fr-FR" smtClean="0"/>
              <a:t>Cliquez pour modifier les styles du texte du masque</a:t>
            </a:r>
          </a:p>
          <a:p>
            <a:pPr lvl="1"/>
            <a:r>
              <a:rPr lang="fr-FR" smtClean="0"/>
              <a:t>Deuxième niveau</a:t>
            </a:r>
          </a:p>
        </p:txBody>
      </p:sp>
      <p:sp>
        <p:nvSpPr>
          <p:cNvPr id="13" name="Espace réservé du texte 12"/>
          <p:cNvSpPr>
            <a:spLocks noGrp="1"/>
          </p:cNvSpPr>
          <p:nvPr>
            <p:ph type="body" sz="quarter" idx="14"/>
          </p:nvPr>
        </p:nvSpPr>
        <p:spPr>
          <a:xfrm>
            <a:off x="1800411" y="1782304"/>
            <a:ext cx="5400489" cy="212423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22" name="Espace réservé du texte 10"/>
          <p:cNvSpPr>
            <a:spLocks noGrp="1"/>
          </p:cNvSpPr>
          <p:nvPr>
            <p:ph type="body" sz="quarter" idx="17"/>
          </p:nvPr>
        </p:nvSpPr>
        <p:spPr>
          <a:xfrm>
            <a:off x="358775" y="1119816"/>
            <a:ext cx="6842125" cy="360040"/>
          </a:xfrm>
        </p:spPr>
        <p:txBody>
          <a:bodyPr anchor="ctr" anchorCtr="0"/>
          <a:lstStyle>
            <a:lvl1pPr>
              <a:lnSpc>
                <a:spcPct val="80000"/>
              </a:lnSpc>
              <a:spcBef>
                <a:spcPts val="0"/>
              </a:spcBef>
              <a:spcAft>
                <a:spcPts val="0"/>
              </a:spcAft>
              <a:defRPr sz="1700" i="0">
                <a:solidFill>
                  <a:schemeClr val="tx2"/>
                </a:solidFill>
                <a:latin typeface="+mn-lt"/>
              </a:defRPr>
            </a:lvl1pPr>
            <a:lvl2pPr>
              <a:lnSpc>
                <a:spcPct val="100000"/>
              </a:lnSpc>
              <a:defRPr sz="1300">
                <a:solidFill>
                  <a:schemeClr val="tx2"/>
                </a:solidFill>
              </a:defRPr>
            </a:lvl2pPr>
          </a:lstStyle>
          <a:p>
            <a:pPr lvl="0"/>
            <a:r>
              <a:rPr lang="fr-FR" smtClean="0"/>
              <a:t>Cliquez pour modifier les styles du texte du masque</a:t>
            </a:r>
          </a:p>
        </p:txBody>
      </p:sp>
      <p:sp>
        <p:nvSpPr>
          <p:cNvPr id="12" name="Line 9"/>
          <p:cNvSpPr>
            <a:spLocks noChangeShapeType="1"/>
          </p:cNvSpPr>
          <p:nvPr userDrawn="1"/>
        </p:nvSpPr>
        <p:spPr bwMode="auto">
          <a:xfrm rot="-10800000">
            <a:off x="360900" y="1098551"/>
            <a:ext cx="6840000" cy="0"/>
          </a:xfrm>
          <a:prstGeom prst="line">
            <a:avLst/>
          </a:prstGeom>
          <a:noFill/>
          <a:ln w="28575"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4" name="Line 10"/>
          <p:cNvSpPr>
            <a:spLocks noChangeShapeType="1"/>
          </p:cNvSpPr>
          <p:nvPr userDrawn="1"/>
        </p:nvSpPr>
        <p:spPr bwMode="auto">
          <a:xfrm rot="-10800000">
            <a:off x="360900" y="1511542"/>
            <a:ext cx="6840000" cy="0"/>
          </a:xfrm>
          <a:prstGeom prst="line">
            <a:avLst/>
          </a:prstGeom>
          <a:noFill/>
          <a:ln w="19050" cap="rnd">
            <a:solidFill>
              <a:schemeClr val="accent2"/>
            </a:solidFill>
            <a:prstDash val="sysDot"/>
            <a:round/>
            <a:headEnd/>
            <a:tailEnd/>
          </a:ln>
          <a:effectLst/>
        </p:spPr>
        <p:txBody>
          <a:bodyPr/>
          <a:lstStyle/>
          <a:p>
            <a:endParaRPr lang="fr-FR" dirty="0">
              <a:latin typeface="News Gothic MT" panose="020B0504020203020204" pitchFamily="34" charset="0"/>
            </a:endParaRPr>
          </a:p>
        </p:txBody>
      </p:sp>
      <p:sp>
        <p:nvSpPr>
          <p:cNvPr id="16" name="Espace réservé du texte 12"/>
          <p:cNvSpPr>
            <a:spLocks noGrp="1"/>
          </p:cNvSpPr>
          <p:nvPr>
            <p:ph type="body" sz="quarter" idx="19"/>
          </p:nvPr>
        </p:nvSpPr>
        <p:spPr>
          <a:xfrm>
            <a:off x="1260351" y="4838538"/>
            <a:ext cx="5940549" cy="2452377"/>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17" name="Espace réservé du texte 10"/>
          <p:cNvSpPr>
            <a:spLocks noGrp="1"/>
          </p:cNvSpPr>
          <p:nvPr>
            <p:ph type="body" sz="quarter" idx="20"/>
          </p:nvPr>
        </p:nvSpPr>
        <p:spPr>
          <a:xfrm>
            <a:off x="358775" y="4176051"/>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smtClean="0"/>
              <a:t>Cliquez pour modifier les styles du texte du masque</a:t>
            </a:r>
          </a:p>
        </p:txBody>
      </p:sp>
      <p:sp>
        <p:nvSpPr>
          <p:cNvPr id="20" name="Espace réservé du texte 12"/>
          <p:cNvSpPr>
            <a:spLocks noGrp="1"/>
          </p:cNvSpPr>
          <p:nvPr>
            <p:ph type="body" sz="quarter" idx="21"/>
          </p:nvPr>
        </p:nvSpPr>
        <p:spPr>
          <a:xfrm>
            <a:off x="1260351" y="8150908"/>
            <a:ext cx="5940549" cy="2020206"/>
          </a:xfrm>
        </p:spPr>
        <p:txBody>
          <a:bodyPr/>
          <a:lstStyle>
            <a:lvl1pPr marL="108000" indent="-108000">
              <a:spcBef>
                <a:spcPts val="0"/>
              </a:spcBef>
              <a:spcAft>
                <a:spcPts val="0"/>
              </a:spcAft>
              <a:buSzPct val="90000"/>
              <a:buFont typeface="Symbol" pitchFamily="18" charset="2"/>
              <a:buChar char="·"/>
              <a:defRPr sz="1050" i="0">
                <a:solidFill>
                  <a:schemeClr val="tx1"/>
                </a:solidFill>
                <a:latin typeface="News Gothic MT" panose="020B0504020203020204" pitchFamily="34" charset="0"/>
              </a:defRPr>
            </a:lvl1pPr>
            <a:lvl2pPr>
              <a:defRPr sz="1050">
                <a:latin typeface="News Gothic MT" panose="020B0504020203020204" pitchFamily="34" charset="0"/>
              </a:defRPr>
            </a:lvl2pPr>
          </a:lstStyle>
          <a:p>
            <a:pPr lvl="0"/>
            <a:r>
              <a:rPr lang="fr-FR" smtClean="0"/>
              <a:t>Cliquez pour modifier les styles du texte du masque</a:t>
            </a:r>
          </a:p>
          <a:p>
            <a:pPr lvl="1"/>
            <a:r>
              <a:rPr lang="fr-FR" smtClean="0"/>
              <a:t>Deuxième niveau</a:t>
            </a:r>
          </a:p>
        </p:txBody>
      </p:sp>
      <p:sp>
        <p:nvSpPr>
          <p:cNvPr id="23" name="Espace réservé du texte 10"/>
          <p:cNvSpPr>
            <a:spLocks noGrp="1"/>
          </p:cNvSpPr>
          <p:nvPr>
            <p:ph type="body" sz="quarter" idx="22"/>
          </p:nvPr>
        </p:nvSpPr>
        <p:spPr>
          <a:xfrm>
            <a:off x="358775" y="7621068"/>
            <a:ext cx="6842125" cy="360040"/>
          </a:xfrm>
        </p:spPr>
        <p:txBody>
          <a:bodyPr anchor="ctr" anchorCtr="0"/>
          <a:lstStyle>
            <a:lvl1pPr>
              <a:lnSpc>
                <a:spcPct val="80000"/>
              </a:lnSpc>
              <a:spcBef>
                <a:spcPts val="0"/>
              </a:spcBef>
              <a:spcAft>
                <a:spcPts val="0"/>
              </a:spcAft>
              <a:defRPr sz="1700" i="0">
                <a:solidFill>
                  <a:schemeClr val="tx2"/>
                </a:solidFill>
                <a:latin typeface="News Gothic MT" panose="020B0504020203020204" pitchFamily="34" charset="0"/>
              </a:defRPr>
            </a:lvl1pPr>
            <a:lvl2pPr>
              <a:lnSpc>
                <a:spcPct val="100000"/>
              </a:lnSpc>
              <a:defRPr sz="1300">
                <a:solidFill>
                  <a:schemeClr val="tx2"/>
                </a:solidFill>
              </a:defRPr>
            </a:lvl2pPr>
          </a:lstStyle>
          <a:p>
            <a:pPr lvl="0"/>
            <a:r>
              <a:rPr lang="fr-FR" smtClean="0"/>
              <a:t>Cliquez pour modifier les styles du texte du masque</a:t>
            </a:r>
          </a:p>
        </p:txBody>
      </p:sp>
    </p:spTree>
    <p:extLst>
      <p:ext uri="{BB962C8B-B14F-4D97-AF65-F5344CB8AC3E}">
        <p14:creationId xmlns:p14="http://schemas.microsoft.com/office/powerpoint/2010/main" val="35984293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ôtels">
    <p:spTree>
      <p:nvGrpSpPr>
        <p:cNvPr id="1" name=""/>
        <p:cNvGrpSpPr/>
        <p:nvPr/>
      </p:nvGrpSpPr>
      <p:grpSpPr>
        <a:xfrm>
          <a:off x="0" y="0"/>
          <a:ext cx="0" cy="0"/>
          <a:chOff x="0" y="0"/>
          <a:chExt cx="0" cy="0"/>
        </a:xfrm>
      </p:grpSpPr>
      <p:sp>
        <p:nvSpPr>
          <p:cNvPr id="2" name="Titre 1"/>
          <p:cNvSpPr>
            <a:spLocks noGrp="1"/>
          </p:cNvSpPr>
          <p:nvPr>
            <p:ph type="title"/>
          </p:nvPr>
        </p:nvSpPr>
        <p:spPr>
          <a:xfrm>
            <a:off x="358775" y="1342504"/>
            <a:ext cx="6842125" cy="360363"/>
          </a:xfrm>
        </p:spPr>
        <p:txBody>
          <a:bodyPr/>
          <a:lstStyle>
            <a:lvl1pPr>
              <a:defRPr sz="1900" b="1" cap="small" baseline="0">
                <a:latin typeface="News Gothic MT" panose="020B0504020203020204" pitchFamily="34" charset="0"/>
              </a:defRPr>
            </a:lvl1pPr>
          </a:lstStyle>
          <a:p>
            <a:r>
              <a:rPr lang="fr-FR" dirty="0" smtClean="0"/>
              <a:t>Cliquez pour modifier le style du titre</a:t>
            </a:r>
            <a:endParaRPr lang="fr-FR" dirty="0"/>
          </a:p>
        </p:txBody>
      </p:sp>
      <p:sp>
        <p:nvSpPr>
          <p:cNvPr id="5" name="Espace réservé du texte 4"/>
          <p:cNvSpPr>
            <a:spLocks noGrp="1"/>
          </p:cNvSpPr>
          <p:nvPr>
            <p:ph type="body" sz="quarter" idx="10"/>
          </p:nvPr>
        </p:nvSpPr>
        <p:spPr>
          <a:xfrm>
            <a:off x="358775" y="2178348"/>
            <a:ext cx="4501976" cy="7992764"/>
          </a:xfrm>
        </p:spPr>
        <p:txBody>
          <a:bodyPr/>
          <a:lstStyle>
            <a:lvl1pPr marL="180975" indent="-180975">
              <a:lnSpc>
                <a:spcPct val="100000"/>
              </a:lnSpc>
              <a:spcBef>
                <a:spcPts val="2400"/>
              </a:spcBef>
              <a:spcAft>
                <a:spcPts val="0"/>
              </a:spcAft>
              <a:buClr>
                <a:schemeClr val="tx2"/>
              </a:buClr>
              <a:buFont typeface="Symbol" pitchFamily="18" charset="2"/>
              <a:buChar char="·"/>
              <a:defRPr sz="1200" b="1" i="0">
                <a:solidFill>
                  <a:schemeClr val="tx1"/>
                </a:solidFill>
                <a:latin typeface="News Gothic MT" panose="020B0504020203020204" pitchFamily="34" charset="0"/>
              </a:defRPr>
            </a:lvl1pPr>
            <a:lvl2pPr>
              <a:lnSpc>
                <a:spcPct val="100000"/>
              </a:lnSpc>
              <a:defRPr sz="1200" cap="all" baseline="0">
                <a:latin typeface="News Gothic MT" panose="020B0504020203020204" pitchFamily="34" charset="0"/>
              </a:defRPr>
            </a:lvl2pPr>
            <a:lvl3pPr>
              <a:lnSpc>
                <a:spcPct val="100000"/>
              </a:lnSpc>
              <a:defRPr sz="1200">
                <a:latin typeface="News Gothic MT" panose="020B0504020203020204" pitchFamily="34" charset="0"/>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texte 4"/>
          <p:cNvSpPr>
            <a:spLocks noGrp="1"/>
          </p:cNvSpPr>
          <p:nvPr>
            <p:ph type="body" sz="quarter" idx="11"/>
          </p:nvPr>
        </p:nvSpPr>
        <p:spPr>
          <a:xfrm>
            <a:off x="5292798" y="2178349"/>
            <a:ext cx="1909515" cy="7992764"/>
          </a:xfrm>
        </p:spPr>
        <p:txBody>
          <a:bodyPr/>
          <a:lstStyle>
            <a:lvl1pPr marL="0" indent="0" algn="l">
              <a:lnSpc>
                <a:spcPct val="100000"/>
              </a:lnSpc>
              <a:spcBef>
                <a:spcPts val="2400"/>
              </a:spcBef>
              <a:spcAft>
                <a:spcPts val="0"/>
              </a:spcAft>
              <a:buClr>
                <a:schemeClr val="tx2"/>
              </a:buClr>
              <a:buFontTx/>
              <a:buNone/>
              <a:defRPr sz="1200" b="0" i="0" cap="all" baseline="0">
                <a:solidFill>
                  <a:schemeClr val="tx1"/>
                </a:solidFill>
                <a:latin typeface="News Gothic MT" panose="020B0504020203020204" pitchFamily="34" charset="0"/>
              </a:defRPr>
            </a:lvl1pPr>
            <a:lvl2pPr marL="0" indent="0" algn="l">
              <a:lnSpc>
                <a:spcPct val="100000"/>
              </a:lnSpc>
              <a:spcBef>
                <a:spcPts val="0"/>
              </a:spcBef>
              <a:spcAft>
                <a:spcPts val="0"/>
              </a:spcAft>
              <a:buFontTx/>
              <a:buNone/>
              <a:defRPr sz="1200" cap="none" baseline="0">
                <a:latin typeface="News Gothic MT" panose="020B0504020203020204" pitchFamily="34" charset="0"/>
              </a:defRPr>
            </a:lvl2pPr>
            <a:lvl3pPr marL="0" indent="0" algn="l">
              <a:spcBef>
                <a:spcPts val="0"/>
              </a:spcBef>
              <a:spcAft>
                <a:spcPts val="0"/>
              </a:spcAft>
              <a:buFontTx/>
              <a:buNone/>
              <a:defRPr sz="1200">
                <a:latin typeface="+mn-lt"/>
              </a:defRPr>
            </a:lvl3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33991897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Visuel">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358775" y="1058083"/>
            <a:ext cx="6830176" cy="9113029"/>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Tree>
    <p:extLst>
      <p:ext uri="{BB962C8B-B14F-4D97-AF65-F5344CB8AC3E}">
        <p14:creationId xmlns:p14="http://schemas.microsoft.com/office/powerpoint/2010/main" val="2133086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Visuels">
    <p:spTree>
      <p:nvGrpSpPr>
        <p:cNvPr id="1" name=""/>
        <p:cNvGrpSpPr/>
        <p:nvPr/>
      </p:nvGrpSpPr>
      <p:grpSpPr>
        <a:xfrm>
          <a:off x="0" y="0"/>
          <a:ext cx="0" cy="0"/>
          <a:chOff x="0" y="0"/>
          <a:chExt cx="0" cy="0"/>
        </a:xfrm>
      </p:grpSpPr>
      <p:sp>
        <p:nvSpPr>
          <p:cNvPr id="4" name="Espace réservé pour une image  3"/>
          <p:cNvSpPr>
            <a:spLocks noGrp="1" noChangeAspect="1"/>
          </p:cNvSpPr>
          <p:nvPr>
            <p:ph type="pic" sz="quarter" idx="10"/>
          </p:nvPr>
        </p:nvSpPr>
        <p:spPr>
          <a:xfrm>
            <a:off x="540271" y="810196"/>
            <a:ext cx="6504078" cy="4587903"/>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
        <p:nvSpPr>
          <p:cNvPr id="6" name="Espace réservé pour une image  5"/>
          <p:cNvSpPr>
            <a:spLocks noGrp="1" noChangeAspect="1"/>
          </p:cNvSpPr>
          <p:nvPr>
            <p:ph type="pic" sz="quarter" idx="11"/>
          </p:nvPr>
        </p:nvSpPr>
        <p:spPr>
          <a:xfrm>
            <a:off x="540271" y="5490716"/>
            <a:ext cx="6504078" cy="4587090"/>
          </a:xfrm>
        </p:spPr>
        <p:txBody>
          <a:bodyPr/>
          <a:lstStyle>
            <a:lvl1pPr>
              <a:defRPr i="0">
                <a:solidFill>
                  <a:schemeClr val="tx1"/>
                </a:solidFill>
                <a:latin typeface="News Gothic MT" panose="020B0504020203020204" pitchFamily="34" charset="0"/>
              </a:defRPr>
            </a:lvl1pPr>
          </a:lstStyle>
          <a:p>
            <a:r>
              <a:rPr lang="fr-FR" dirty="0" smtClean="0"/>
              <a:t>Cliquez sur l'icône pour ajouter une image</a:t>
            </a:r>
            <a:endParaRPr lang="fr-FR" dirty="0"/>
          </a:p>
        </p:txBody>
      </p:sp>
    </p:spTree>
    <p:extLst>
      <p:ext uri="{BB962C8B-B14F-4D97-AF65-F5344CB8AC3E}">
        <p14:creationId xmlns:p14="http://schemas.microsoft.com/office/powerpoint/2010/main" val="39428016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e de couverture">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9" name="Image 8" descr="logo rond.png"/>
          <p:cNvPicPr>
            <a:picLocks noChangeAspect="1"/>
          </p:cNvPicPr>
          <p:nvPr userDrawn="1"/>
        </p:nvPicPr>
        <p:blipFill>
          <a:blip r:embed="rId2" cstate="print"/>
          <a:stretch>
            <a:fillRect/>
          </a:stretch>
        </p:blipFill>
        <p:spPr>
          <a:xfrm>
            <a:off x="6516900" y="24865"/>
            <a:ext cx="684000" cy="6840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spTree>
    <p:extLst>
      <p:ext uri="{BB962C8B-B14F-4D97-AF65-F5344CB8AC3E}">
        <p14:creationId xmlns:p14="http://schemas.microsoft.com/office/powerpoint/2010/main" val="760527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025525"/>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2700338" y="3546475"/>
            <a:ext cx="4500562" cy="662463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Text Box 11"/>
          <p:cNvSpPr txBox="1">
            <a:spLocks noChangeArrowheads="1"/>
          </p:cNvSpPr>
          <p:nvPr/>
        </p:nvSpPr>
        <p:spPr bwMode="auto">
          <a:xfrm>
            <a:off x="3666860" y="10275888"/>
            <a:ext cx="247431" cy="123111"/>
          </a:xfrm>
          <a:prstGeom prst="rect">
            <a:avLst/>
          </a:prstGeom>
          <a:noFill/>
          <a:ln w="9525">
            <a:noFill/>
            <a:miter lim="800000"/>
            <a:headEnd/>
            <a:tailEnd/>
          </a:ln>
          <a:effectLst/>
        </p:spPr>
        <p:txBody>
          <a:bodyPr wrap="none" lIns="36000" tIns="0" rIns="36000" bIns="0">
            <a:spAutoFit/>
          </a:bodyPr>
          <a:lstStyle/>
          <a:p>
            <a:pPr algn="l" defTabSz="1009650"/>
            <a:fld id="{F9A0AB26-5565-44B7-A45A-B7EB32E4E0E4}" type="slidenum">
              <a:rPr lang="fr-FR" sz="800" b="0">
                <a:solidFill>
                  <a:schemeClr val="tx1"/>
                </a:solidFill>
                <a:latin typeface="News Gothic MT" panose="020B0504020203020204" pitchFamily="34" charset="0"/>
              </a:rPr>
              <a:pPr algn="l" defTabSz="1009650"/>
              <a:t>‹N°›</a:t>
            </a:fld>
            <a:endParaRPr lang="fr-FR" sz="800" b="0" dirty="0">
              <a:solidFill>
                <a:schemeClr val="tx1"/>
              </a:solidFill>
              <a:latin typeface="News Gothic MT" panose="020B0504020203020204" pitchFamily="34" charset="0"/>
            </a:endParaRPr>
          </a:p>
        </p:txBody>
      </p:sp>
      <p:sp>
        <p:nvSpPr>
          <p:cNvPr id="5" name="Rectangle 4"/>
          <p:cNvSpPr/>
          <p:nvPr userDrawn="1"/>
        </p:nvSpPr>
        <p:spPr bwMode="auto">
          <a:xfrm>
            <a:off x="0" y="-1"/>
            <a:ext cx="7561263" cy="738189"/>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7" name="Image 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0019" y="104080"/>
            <a:ext cx="2088233" cy="525571"/>
          </a:xfrm>
          <a:prstGeom prst="rect">
            <a:avLst/>
          </a:prstGeom>
        </p:spPr>
      </p:pic>
      <p:pic>
        <p:nvPicPr>
          <p:cNvPr id="10" name="Image 9" descr="logo rond.png"/>
          <p:cNvPicPr>
            <a:picLocks noChangeAspect="1"/>
          </p:cNvPicPr>
          <p:nvPr userDrawn="1"/>
        </p:nvPicPr>
        <p:blipFill>
          <a:blip r:embed="rId29" cstate="print"/>
          <a:stretch>
            <a:fillRect/>
          </a:stretch>
        </p:blipFill>
        <p:spPr>
          <a:xfrm>
            <a:off x="6516900" y="24865"/>
            <a:ext cx="684000" cy="684000"/>
          </a:xfrm>
          <a:prstGeom prst="rect">
            <a:avLst/>
          </a:prstGeom>
        </p:spPr>
      </p:pic>
    </p:spTree>
    <p:extLst>
      <p:ext uri="{BB962C8B-B14F-4D97-AF65-F5344CB8AC3E}">
        <p14:creationId xmlns:p14="http://schemas.microsoft.com/office/powerpoint/2010/main" val="23731854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Lst>
  <p:timing>
    <p:tnLst>
      <p:par>
        <p:cTn id="1" dur="indefinite" restart="never" nodeType="tmRoot"/>
      </p:par>
    </p:tnLst>
  </p:timing>
  <p:txStyles>
    <p:titleStyle>
      <a:lvl1pPr algn="ctr" rtl="0" eaLnBrk="1" fontAlgn="base" hangingPunct="1">
        <a:spcBef>
          <a:spcPct val="0"/>
        </a:spcBef>
        <a:spcAft>
          <a:spcPct val="0"/>
        </a:spcAft>
        <a:defRPr sz="2000" cap="all" baseline="0">
          <a:solidFill>
            <a:schemeClr val="tx2"/>
          </a:solidFill>
          <a:latin typeface="+mn-lt"/>
          <a:ea typeface="+mj-ea"/>
          <a:cs typeface="+mj-cs"/>
        </a:defRPr>
      </a:lvl1pPr>
      <a:lvl2pPr algn="ctr" rtl="0" eaLnBrk="1" fontAlgn="base" hangingPunct="1">
        <a:spcBef>
          <a:spcPct val="0"/>
        </a:spcBef>
        <a:spcAft>
          <a:spcPct val="0"/>
        </a:spcAft>
        <a:defRPr sz="2000">
          <a:solidFill>
            <a:schemeClr val="tx2"/>
          </a:solidFill>
          <a:latin typeface="Neutra Display" pitchFamily="50" charset="0"/>
          <a:cs typeface="Arial" charset="0"/>
        </a:defRPr>
      </a:lvl2pPr>
      <a:lvl3pPr algn="ctr" rtl="0" eaLnBrk="1" fontAlgn="base" hangingPunct="1">
        <a:spcBef>
          <a:spcPct val="0"/>
        </a:spcBef>
        <a:spcAft>
          <a:spcPct val="0"/>
        </a:spcAft>
        <a:defRPr sz="2000">
          <a:solidFill>
            <a:schemeClr val="tx2"/>
          </a:solidFill>
          <a:latin typeface="Neutra Display" pitchFamily="50" charset="0"/>
          <a:cs typeface="Arial" charset="0"/>
        </a:defRPr>
      </a:lvl3pPr>
      <a:lvl4pPr algn="ctr" rtl="0" eaLnBrk="1" fontAlgn="base" hangingPunct="1">
        <a:spcBef>
          <a:spcPct val="0"/>
        </a:spcBef>
        <a:spcAft>
          <a:spcPct val="0"/>
        </a:spcAft>
        <a:defRPr sz="2000">
          <a:solidFill>
            <a:schemeClr val="tx2"/>
          </a:solidFill>
          <a:latin typeface="Neutra Display" pitchFamily="50" charset="0"/>
          <a:cs typeface="Arial" charset="0"/>
        </a:defRPr>
      </a:lvl4pPr>
      <a:lvl5pPr algn="ctr" rtl="0" eaLnBrk="1" fontAlgn="base" hangingPunct="1">
        <a:spcBef>
          <a:spcPct val="0"/>
        </a:spcBef>
        <a:spcAft>
          <a:spcPct val="0"/>
        </a:spcAft>
        <a:defRPr sz="2000">
          <a:solidFill>
            <a:schemeClr val="tx2"/>
          </a:solidFill>
          <a:latin typeface="Neutra Display" pitchFamily="50" charset="0"/>
          <a:cs typeface="Arial" charset="0"/>
        </a:defRPr>
      </a:lvl5pPr>
      <a:lvl6pPr marL="457200" algn="ctr" rtl="0" eaLnBrk="1" fontAlgn="base" hangingPunct="1">
        <a:spcBef>
          <a:spcPct val="0"/>
        </a:spcBef>
        <a:spcAft>
          <a:spcPct val="0"/>
        </a:spcAft>
        <a:defRPr sz="2000">
          <a:solidFill>
            <a:schemeClr val="tx2"/>
          </a:solidFill>
          <a:latin typeface="Neutra Display" pitchFamily="50" charset="0"/>
          <a:cs typeface="Arial" charset="0"/>
        </a:defRPr>
      </a:lvl6pPr>
      <a:lvl7pPr marL="914400" algn="ctr" rtl="0" eaLnBrk="1" fontAlgn="base" hangingPunct="1">
        <a:spcBef>
          <a:spcPct val="0"/>
        </a:spcBef>
        <a:spcAft>
          <a:spcPct val="0"/>
        </a:spcAft>
        <a:defRPr sz="2000">
          <a:solidFill>
            <a:schemeClr val="tx2"/>
          </a:solidFill>
          <a:latin typeface="Neutra Display" pitchFamily="50" charset="0"/>
          <a:cs typeface="Arial" charset="0"/>
        </a:defRPr>
      </a:lvl7pPr>
      <a:lvl8pPr marL="1371600" algn="ctr" rtl="0" eaLnBrk="1" fontAlgn="base" hangingPunct="1">
        <a:spcBef>
          <a:spcPct val="0"/>
        </a:spcBef>
        <a:spcAft>
          <a:spcPct val="0"/>
        </a:spcAft>
        <a:defRPr sz="2000">
          <a:solidFill>
            <a:schemeClr val="tx2"/>
          </a:solidFill>
          <a:latin typeface="Neutra Display" pitchFamily="50" charset="0"/>
          <a:cs typeface="Arial" charset="0"/>
        </a:defRPr>
      </a:lvl8pPr>
      <a:lvl9pPr marL="1828800" algn="ctr" rtl="0" eaLnBrk="1" fontAlgn="base" hangingPunct="1">
        <a:spcBef>
          <a:spcPct val="0"/>
        </a:spcBef>
        <a:spcAft>
          <a:spcPct val="0"/>
        </a:spcAft>
        <a:defRPr sz="2000">
          <a:solidFill>
            <a:schemeClr val="tx2"/>
          </a:solidFill>
          <a:latin typeface="Neutra Display" pitchFamily="50" charset="0"/>
          <a:cs typeface="Arial" charset="0"/>
        </a:defRPr>
      </a:lvl9pPr>
    </p:titleStyle>
    <p:bodyStyle>
      <a:lvl1pPr algn="l" rtl="0" eaLnBrk="1" fontAlgn="base" hangingPunct="1">
        <a:lnSpc>
          <a:spcPct val="105000"/>
        </a:lnSpc>
        <a:spcBef>
          <a:spcPts val="1200"/>
        </a:spcBef>
        <a:spcAft>
          <a:spcPts val="1200"/>
        </a:spcAft>
        <a:defRPr sz="1100" i="1">
          <a:solidFill>
            <a:schemeClr val="tx2"/>
          </a:solidFill>
          <a:latin typeface="+mn-lt"/>
          <a:ea typeface="+mn-ea"/>
          <a:cs typeface="+mn-cs"/>
        </a:defRPr>
      </a:lvl1pPr>
      <a:lvl2pPr marL="1588" algn="just" rtl="0" eaLnBrk="1" fontAlgn="base" hangingPunct="1">
        <a:lnSpc>
          <a:spcPct val="105000"/>
        </a:lnSpc>
        <a:spcBef>
          <a:spcPct val="0"/>
        </a:spcBef>
        <a:spcAft>
          <a:spcPct val="0"/>
        </a:spcAft>
        <a:defRPr sz="1100" i="0">
          <a:solidFill>
            <a:schemeClr val="tx1"/>
          </a:solidFill>
          <a:latin typeface="+mn-lt"/>
          <a:cs typeface="+mn-cs"/>
        </a:defRPr>
      </a:lvl2pPr>
      <a:lvl3pPr marL="3175" algn="l" rtl="0" eaLnBrk="1" fontAlgn="base" hangingPunct="1">
        <a:lnSpc>
          <a:spcPct val="105000"/>
        </a:lnSpc>
        <a:spcBef>
          <a:spcPct val="0"/>
        </a:spcBef>
        <a:spcAft>
          <a:spcPct val="0"/>
        </a:spcAft>
        <a:defRPr sz="11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www.auroraresorts.com.au/" TargetMode="External"/><Relationship Id="rId2" Type="http://schemas.openxmlformats.org/officeDocument/2006/relationships/hyperlink" Target="http://www.dazllerpalermo.com/" TargetMode="External"/><Relationship Id="rId1" Type="http://schemas.openxmlformats.org/officeDocument/2006/relationships/slideLayout" Target="../slideLayouts/slideLayout6.xml"/><Relationship Id="rId5" Type="http://schemas.openxmlformats.org/officeDocument/2006/relationships/hyperlink" Target="http://www.designsuites.com/" TargetMode="External"/><Relationship Id="rId4" Type="http://schemas.openxmlformats.org/officeDocument/2006/relationships/hyperlink" Target="http://www.hosteriacachi.com.a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2157" y="1314252"/>
            <a:ext cx="6408000" cy="432048"/>
          </a:xfrm>
        </p:spPr>
        <p:txBody>
          <a:bodyPr/>
          <a:lstStyle/>
          <a:p>
            <a:r>
              <a:rPr lang="fr-FR" dirty="0" smtClean="0"/>
              <a:t>TANGO,  ANDES &amp; PATAGOnie</a:t>
            </a:r>
            <a:endParaRPr lang="fr-FR" dirty="0"/>
          </a:p>
        </p:txBody>
      </p:sp>
      <p:sp>
        <p:nvSpPr>
          <p:cNvPr id="3" name="Sous-titre 2"/>
          <p:cNvSpPr>
            <a:spLocks noGrp="1"/>
          </p:cNvSpPr>
          <p:nvPr>
            <p:ph type="subTitle" idx="1"/>
          </p:nvPr>
        </p:nvSpPr>
        <p:spPr>
          <a:xfrm>
            <a:off x="572157" y="1774875"/>
            <a:ext cx="6408000" cy="612093"/>
          </a:xfrm>
        </p:spPr>
        <p:txBody>
          <a:bodyPr/>
          <a:lstStyle/>
          <a:p>
            <a:r>
              <a:rPr lang="fr-FR" dirty="0" smtClean="0"/>
              <a:t>ARGENTINE</a:t>
            </a:r>
            <a:endParaRPr lang="fr-FR" dirty="0"/>
          </a:p>
        </p:txBody>
      </p:sp>
      <p:sp>
        <p:nvSpPr>
          <p:cNvPr id="10" name="Espace réservé du texte 3"/>
          <p:cNvSpPr>
            <a:spLocks noGrp="1"/>
          </p:cNvSpPr>
          <p:nvPr>
            <p:ph type="body" sz="quarter" idx="11"/>
          </p:nvPr>
        </p:nvSpPr>
        <p:spPr>
          <a:xfrm>
            <a:off x="576275" y="2696939"/>
            <a:ext cx="6408712" cy="345505"/>
          </a:xfrm>
        </p:spPr>
        <p:txBody>
          <a:bodyPr/>
          <a:lstStyle/>
          <a:p>
            <a:r>
              <a:rPr lang="fr-FR" dirty="0" smtClean="0"/>
              <a:t>Du 18 au 13 Novembre 2017</a:t>
            </a:r>
            <a:endParaRPr lang="fr-FR" dirty="0"/>
          </a:p>
        </p:txBody>
      </p:sp>
      <p:sp>
        <p:nvSpPr>
          <p:cNvPr id="8" name="Espace réservé du texte 7"/>
          <p:cNvSpPr>
            <a:spLocks noGrp="1"/>
          </p:cNvSpPr>
          <p:nvPr>
            <p:ph type="body" sz="quarter" idx="12"/>
          </p:nvPr>
        </p:nvSpPr>
        <p:spPr>
          <a:xfrm>
            <a:off x="2177405" y="2106340"/>
            <a:ext cx="3206452" cy="499664"/>
          </a:xfrm>
        </p:spPr>
        <p:txBody>
          <a:bodyPr/>
          <a:lstStyle/>
          <a:p>
            <a:r>
              <a:rPr lang="fr-FR" b="1" u="sng" dirty="0" smtClean="0"/>
              <a:t>13 jours </a:t>
            </a:r>
            <a:endParaRPr lang="fr-FR" u="sng" dirty="0"/>
          </a:p>
        </p:txBody>
      </p:sp>
      <p:pic>
        <p:nvPicPr>
          <p:cNvPr id="1026" name="Picture 2" descr="W:\W 2015 – Nouvelle Charte\ICONO 30ers pays\24 - ARGENTINE\Largeur\Parc Torres del Paine - Patagonie - Dmitry Pichugin.jpg"/>
          <p:cNvPicPr>
            <a:picLocks noGrp="1" noChangeAspect="1" noChangeArrowheads="1"/>
          </p:cNvPicPr>
          <p:nvPr>
            <p:ph type="pic" sz="quarter" idx="13"/>
          </p:nvPr>
        </p:nvPicPr>
        <p:blipFill>
          <a:blip r:embed="rId2" cstate="screen"/>
          <a:srcRect t="27" b="27"/>
          <a:stretch>
            <a:fillRect/>
          </a:stretch>
        </p:blipFill>
        <p:spPr bwMode="auto">
          <a:prstGeom prst="rect">
            <a:avLst/>
          </a:prstGeom>
          <a:noFill/>
        </p:spPr>
      </p:pic>
      <p:sp>
        <p:nvSpPr>
          <p:cNvPr id="9" name="Rectangle à coins arrondis 11"/>
          <p:cNvSpPr/>
          <p:nvPr/>
        </p:nvSpPr>
        <p:spPr bwMode="auto">
          <a:xfrm>
            <a:off x="572157" y="8045427"/>
            <a:ext cx="6619217" cy="1253876"/>
          </a:xfrm>
          <a:custGeom>
            <a:avLst/>
            <a:gdLst>
              <a:gd name="connsiteX0" fmla="*/ 0 w 6651103"/>
              <a:gd name="connsiteY0" fmla="*/ 208984 h 1253876"/>
              <a:gd name="connsiteX1" fmla="*/ 208984 w 6651103"/>
              <a:gd name="connsiteY1" fmla="*/ 0 h 1253876"/>
              <a:gd name="connsiteX2" fmla="*/ 6442119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442119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504465 w 6651103"/>
              <a:gd name="connsiteY2" fmla="*/ 0 h 1253876"/>
              <a:gd name="connsiteX3" fmla="*/ 6651103 w 6651103"/>
              <a:gd name="connsiteY3" fmla="*/ 208984 h 1253876"/>
              <a:gd name="connsiteX4" fmla="*/ 6651103 w 6651103"/>
              <a:gd name="connsiteY4" fmla="*/ 1044892 h 1253876"/>
              <a:gd name="connsiteX5" fmla="*/ 6442119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0 w 6651103"/>
              <a:gd name="connsiteY0" fmla="*/ 208984 h 1253876"/>
              <a:gd name="connsiteX1" fmla="*/ 125857 w 6651103"/>
              <a:gd name="connsiteY1" fmla="*/ 0 h 1253876"/>
              <a:gd name="connsiteX2" fmla="*/ 6504465 w 6651103"/>
              <a:gd name="connsiteY2" fmla="*/ 0 h 1253876"/>
              <a:gd name="connsiteX3" fmla="*/ 6651103 w 6651103"/>
              <a:gd name="connsiteY3" fmla="*/ 208984 h 1253876"/>
              <a:gd name="connsiteX4" fmla="*/ 6651103 w 6651103"/>
              <a:gd name="connsiteY4" fmla="*/ 1044892 h 1253876"/>
              <a:gd name="connsiteX5" fmla="*/ 6504464 w 6651103"/>
              <a:gd name="connsiteY5" fmla="*/ 1253876 h 1253876"/>
              <a:gd name="connsiteX6" fmla="*/ 208984 w 6651103"/>
              <a:gd name="connsiteY6" fmla="*/ 1253876 h 1253876"/>
              <a:gd name="connsiteX7" fmla="*/ 0 w 6651103"/>
              <a:gd name="connsiteY7" fmla="*/ 1044892 h 1253876"/>
              <a:gd name="connsiteX8" fmla="*/ 0 w 6651103"/>
              <a:gd name="connsiteY8" fmla="*/ 208984 h 1253876"/>
              <a:gd name="connsiteX0" fmla="*/ 238 w 6651341"/>
              <a:gd name="connsiteY0" fmla="*/ 208984 h 1253876"/>
              <a:gd name="connsiteX1" fmla="*/ 126095 w 6651341"/>
              <a:gd name="connsiteY1" fmla="*/ 0 h 1253876"/>
              <a:gd name="connsiteX2" fmla="*/ 6504703 w 6651341"/>
              <a:gd name="connsiteY2" fmla="*/ 0 h 1253876"/>
              <a:gd name="connsiteX3" fmla="*/ 6651341 w 6651341"/>
              <a:gd name="connsiteY3" fmla="*/ 208984 h 1253876"/>
              <a:gd name="connsiteX4" fmla="*/ 6651341 w 6651341"/>
              <a:gd name="connsiteY4" fmla="*/ 1044892 h 1253876"/>
              <a:gd name="connsiteX5" fmla="*/ 6504702 w 6651341"/>
              <a:gd name="connsiteY5" fmla="*/ 1253876 h 1253876"/>
              <a:gd name="connsiteX6" fmla="*/ 105313 w 6651341"/>
              <a:gd name="connsiteY6" fmla="*/ 1253876 h 1253876"/>
              <a:gd name="connsiteX7" fmla="*/ 238 w 6651341"/>
              <a:gd name="connsiteY7" fmla="*/ 1044892 h 1253876"/>
              <a:gd name="connsiteX8" fmla="*/ 238 w 6651341"/>
              <a:gd name="connsiteY8" fmla="*/ 208984 h 125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1341" h="1253876">
                <a:moveTo>
                  <a:pt x="238" y="208984"/>
                </a:moveTo>
                <a:cubicBezTo>
                  <a:pt x="238" y="93565"/>
                  <a:pt x="10676" y="0"/>
                  <a:pt x="126095" y="0"/>
                </a:cubicBezTo>
                <a:lnTo>
                  <a:pt x="6504703" y="0"/>
                </a:lnTo>
                <a:cubicBezTo>
                  <a:pt x="6620122" y="0"/>
                  <a:pt x="6651341" y="93565"/>
                  <a:pt x="6651341" y="208984"/>
                </a:cubicBezTo>
                <a:lnTo>
                  <a:pt x="6651341" y="1044892"/>
                </a:lnTo>
                <a:cubicBezTo>
                  <a:pt x="6651341" y="1160311"/>
                  <a:pt x="6620121" y="1253876"/>
                  <a:pt x="6504702" y="1253876"/>
                </a:cubicBezTo>
                <a:lnTo>
                  <a:pt x="105313" y="1253876"/>
                </a:lnTo>
                <a:cubicBezTo>
                  <a:pt x="-10106" y="1253876"/>
                  <a:pt x="238" y="1160311"/>
                  <a:pt x="238" y="1044892"/>
                </a:cubicBezTo>
                <a:lnTo>
                  <a:pt x="238" y="208984"/>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171450" defTabSz="909638"/>
            <a:r>
              <a:rPr lang="fr-FR" sz="1600" dirty="0">
                <a:solidFill>
                  <a:schemeClr val="tx1"/>
                </a:solidFill>
                <a:latin typeface="News Gothic MT" panose="020B0504020203020204" pitchFamily="34" charset="0"/>
              </a:rPr>
              <a:t>LE CHARME DISCRET DE L'INTESTIN</a:t>
            </a:r>
          </a:p>
          <a:p>
            <a:pPr marL="171450" defTabSz="909638"/>
            <a:r>
              <a:rPr lang="fr-FR" sz="1600" dirty="0">
                <a:solidFill>
                  <a:schemeClr val="tx1"/>
                </a:solidFill>
                <a:latin typeface="News Gothic MT" panose="020B0504020203020204" pitchFamily="34" charset="0"/>
              </a:rPr>
              <a:t>"TOUT SUR UN ORGANE MAL AIME..."</a:t>
            </a:r>
            <a:r>
              <a:rPr lang="fr-FR" sz="1600" dirty="0" smtClean="0">
                <a:solidFill>
                  <a:schemeClr val="tx1"/>
                </a:solidFill>
                <a:latin typeface="News Gothic MT" panose="020B0504020203020204" pitchFamily="34" charset="0"/>
              </a:rPr>
              <a:t/>
            </a:r>
            <a:br>
              <a:rPr lang="fr-FR" sz="1600" dirty="0" smtClean="0">
                <a:solidFill>
                  <a:schemeClr val="tx1"/>
                </a:solidFill>
                <a:latin typeface="News Gothic MT" panose="020B0504020203020204" pitchFamily="34" charset="0"/>
              </a:rPr>
            </a:br>
            <a:r>
              <a:rPr lang="fr-FR" sz="1600" b="0" dirty="0">
                <a:solidFill>
                  <a:schemeClr val="tx1"/>
                </a:solidFill>
                <a:latin typeface="News Gothic MT" panose="020B0504020203020204" pitchFamily="34" charset="0"/>
              </a:rPr>
              <a:t>Conférencier : DR </a:t>
            </a:r>
            <a:r>
              <a:rPr lang="fr-FR" sz="1600" b="0" dirty="0">
                <a:solidFill>
                  <a:schemeClr val="tx1"/>
                </a:solidFill>
                <a:latin typeface="News Gothic MT" panose="020B0504020203020204" pitchFamily="34" charset="0"/>
              </a:rPr>
              <a:t>FRANCK DEVULDER</a:t>
            </a:r>
            <a:endParaRPr lang="fr-FR" sz="1600" b="0" dirty="0">
              <a:solidFill>
                <a:schemeClr val="tx1"/>
              </a:solidFill>
              <a:latin typeface="News Gothic MT" panose="020B0504020203020204" pitchFamily="34" charset="0"/>
            </a:endParaRPr>
          </a:p>
          <a:p>
            <a:pPr marL="171450" defTabSz="909638"/>
            <a:r>
              <a:rPr lang="fr-FR" sz="1600" b="0" dirty="0" smtClean="0">
                <a:latin typeface="News Gothic MT" panose="020B0504020203020204" pitchFamily="34" charset="0"/>
              </a:rPr>
              <a:t>Formation ouverte </a:t>
            </a:r>
            <a:r>
              <a:rPr lang="fr-FR" sz="1600" b="0" dirty="0">
                <a:latin typeface="News Gothic MT" panose="020B0504020203020204" pitchFamily="34" charset="0"/>
              </a:rPr>
              <a:t>aux médecins de toutes spécialités </a:t>
            </a:r>
            <a:endParaRPr kumimoji="0" lang="fr-FR" sz="1600" b="0" i="0" u="none" strike="noStrike" cap="none" normalizeH="0" baseline="0" dirty="0" smtClean="0">
              <a:ln>
                <a:noFill/>
              </a:ln>
              <a:effectLst/>
              <a:latin typeface="News Gothic MT" panose="020B0504020203020204" pitchFamily="34" charset="0"/>
            </a:endParaRPr>
          </a:p>
        </p:txBody>
      </p:sp>
      <p:sp>
        <p:nvSpPr>
          <p:cNvPr id="11" name="Espace réservé du texte 12"/>
          <p:cNvSpPr>
            <a:spLocks noGrp="1"/>
          </p:cNvSpPr>
          <p:nvPr>
            <p:ph type="body" sz="quarter" idx="12"/>
          </p:nvPr>
        </p:nvSpPr>
        <p:spPr>
          <a:xfrm>
            <a:off x="3806270" y="9667180"/>
            <a:ext cx="3206452" cy="777553"/>
          </a:xfrm>
        </p:spPr>
        <p:txBody>
          <a:bodyPr anchor="b"/>
          <a:lstStyle/>
          <a:p>
            <a:pPr lvl="1"/>
            <a:r>
              <a:rPr lang="fr-FR" sz="1000" dirty="0" smtClean="0"/>
              <a:t>Votre contact « Voyage » :</a:t>
            </a:r>
          </a:p>
          <a:p>
            <a:pPr lvl="2"/>
            <a:r>
              <a:rPr lang="fr-FR" sz="1000" dirty="0" smtClean="0"/>
              <a:t>Florian Simar : 01 58 71 15 83 fsimar@voyageursdumonde.fr</a:t>
            </a:r>
          </a:p>
          <a:p>
            <a:pPr lvl="2"/>
            <a:r>
              <a:rPr lang="fr-FR" sz="1000" dirty="0" smtClean="0"/>
              <a:t>75, rue de Richelieu, 75002 Paris</a:t>
            </a:r>
            <a:endParaRPr lang="fr-FR" sz="1000" dirty="0"/>
          </a:p>
        </p:txBody>
      </p:sp>
      <p:sp>
        <p:nvSpPr>
          <p:cNvPr id="12" name="Espace réservé du texte 5"/>
          <p:cNvSpPr>
            <a:spLocks noGrp="1"/>
          </p:cNvSpPr>
          <p:nvPr>
            <p:ph type="body" sz="quarter" idx="12"/>
          </p:nvPr>
        </p:nvSpPr>
        <p:spPr>
          <a:xfrm>
            <a:off x="572157" y="9667180"/>
            <a:ext cx="3206452" cy="777553"/>
          </a:xfrm>
          <a:noFill/>
          <a:ln w="9525">
            <a:noFill/>
            <a:miter lim="800000"/>
            <a:headEnd/>
            <a:tailEnd/>
          </a:ln>
          <a:effectLst/>
        </p:spPr>
        <p:txBody>
          <a:bodyPr vert="horz" wrap="square" lIns="36000" tIns="0" rIns="36000" bIns="0" numCol="1" anchor="b" anchorCtr="0" compatLnSpc="1">
            <a:prstTxWarp prst="textNoShape">
              <a:avLst/>
            </a:prstTxWarp>
          </a:bodyPr>
          <a:lstStyle/>
          <a:p>
            <a:r>
              <a:rPr lang="fr-FR" sz="1000" b="1" dirty="0" smtClean="0"/>
              <a:t>Votre</a:t>
            </a:r>
            <a:r>
              <a:rPr lang="fr-FR" sz="1000" dirty="0" smtClean="0"/>
              <a:t> </a:t>
            </a:r>
            <a:r>
              <a:rPr lang="fr-FR" sz="1000" b="1" dirty="0" smtClean="0"/>
              <a:t>contact « Formation » :</a:t>
            </a:r>
            <a:endParaRPr lang="fr-FR" sz="1200" dirty="0" smtClean="0"/>
          </a:p>
          <a:p>
            <a:pPr lvl="2"/>
            <a:r>
              <a:rPr lang="fr-FR" sz="1000" dirty="0" smtClean="0"/>
              <a:t>Vanessa Savard </a:t>
            </a:r>
            <a:r>
              <a:rPr lang="fr-FR" sz="1000" dirty="0"/>
              <a:t>: 01 </a:t>
            </a:r>
            <a:r>
              <a:rPr lang="fr-FR" sz="1000" dirty="0" smtClean="0"/>
              <a:t>43 18 88 26  contact@voyagesfmc.fr</a:t>
            </a:r>
            <a:br>
              <a:rPr lang="fr-FR" sz="1000" dirty="0" smtClean="0"/>
            </a:br>
            <a:r>
              <a:rPr lang="fr-FR" sz="1000" dirty="0" smtClean="0"/>
              <a:t>79, rue de Tocqueville, 75017 Paris</a:t>
            </a:r>
            <a:endParaRPr lang="fr-FR" sz="1000"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4" y="7930752"/>
            <a:ext cx="533400" cy="466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CAFAYATE 6.jpg"/>
          <p:cNvPicPr>
            <a:picLocks noGrp="1" noChangeAspect="1"/>
          </p:cNvPicPr>
          <p:nvPr>
            <p:ph type="pic" sz="quarter" idx="10"/>
          </p:nvPr>
        </p:nvPicPr>
        <p:blipFill>
          <a:blip r:embed="rId2" cstate="screen"/>
          <a:srcRect l="29" r="29"/>
          <a:stretch>
            <a:fillRect/>
          </a:stretch>
        </p:blipFill>
        <p:spPr/>
      </p:pic>
      <p:pic>
        <p:nvPicPr>
          <p:cNvPr id="26626" name="Picture 2" descr="390222"/>
          <p:cNvPicPr>
            <a:picLocks noGrp="1" noChangeAspect="1" noChangeArrowheads="1"/>
          </p:cNvPicPr>
          <p:nvPr>
            <p:ph type="pic" sz="quarter" idx="11"/>
          </p:nvPr>
        </p:nvPicPr>
        <p:blipFill>
          <a:blip r:embed="rId3" cstate="screen"/>
          <a:srcRect l="11" r="1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Cafayate  / molinos / cachi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58776" y="3330476"/>
            <a:ext cx="2232024" cy="6624638"/>
          </a:xfrm>
        </p:spPr>
        <p:txBody>
          <a:bodyPr/>
          <a:lstStyle/>
          <a:p>
            <a:pPr lvl="0"/>
            <a:r>
              <a:rPr lang="fr-FR" sz="1200" dirty="0" smtClean="0">
                <a:latin typeface="News Gothic MT" panose="020B0504020203020204" pitchFamily="34" charset="0"/>
              </a:rPr>
              <a:t>La mythique Ruta 40</a:t>
            </a:r>
          </a:p>
          <a:p>
            <a:pPr lvl="0"/>
            <a:r>
              <a:rPr lang="fr-FR" sz="1200" dirty="0" smtClean="0">
                <a:latin typeface="News Gothic MT" panose="020B0504020203020204" pitchFamily="34" charset="0"/>
              </a:rPr>
              <a:t>Quebrada de Las Flechas</a:t>
            </a:r>
          </a:p>
          <a:p>
            <a:pPr lvl="0"/>
            <a:r>
              <a:rPr lang="fr-FR" sz="1200" dirty="0" smtClean="0">
                <a:latin typeface="News Gothic MT" panose="020B0504020203020204" pitchFamily="34" charset="0"/>
              </a:rPr>
              <a:t>Route pour Cachi</a:t>
            </a: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sur votre journée : 165 km</a:t>
            </a:r>
          </a:p>
          <a:p>
            <a:pPr lvl="0"/>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338" y="3330476"/>
            <a:ext cx="4500562" cy="6624638"/>
          </a:xfrm>
        </p:spPr>
        <p:txBody>
          <a:bodyPr/>
          <a:lstStyle/>
          <a:p>
            <a:pPr lvl="2" algn="just"/>
            <a:r>
              <a:rPr lang="fr-FR" i="1" dirty="0" smtClean="0">
                <a:solidFill>
                  <a:schemeClr val="tx2"/>
                </a:solidFill>
                <a:latin typeface="News Gothic MT" panose="020B0504020203020204" pitchFamily="34" charset="0"/>
              </a:rPr>
              <a:t>Petit déjeuner </a:t>
            </a:r>
          </a:p>
          <a:p>
            <a:pPr lvl="2" algn="just"/>
            <a:endParaRPr lang="fr-FR" dirty="0" smtClean="0">
              <a:latin typeface="News Gothic MT" panose="020B0504020203020204" pitchFamily="34" charset="0"/>
            </a:endParaRPr>
          </a:p>
          <a:p>
            <a:pPr lvl="2" algn="just"/>
            <a:r>
              <a:rPr lang="fr-FR" b="1" dirty="0" smtClean="0">
                <a:latin typeface="News Gothic MT" panose="020B0504020203020204" pitchFamily="34" charset="0"/>
              </a:rPr>
              <a:t>Road trip au milieu d’un panorama fantasmagorique.</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Une nouvelle aventure vers Cachi, un périple de 165 km dont près de 90 sont composés de terre et de pierres (le trajet s’effectue en bus, la piste étant régulièrement entretenue, il n’est pas nécessaire de prendre des véhicules 4x4).</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Une piste célèbre,  la fameuse Ruta 40 dont le kilométrage vous surprendra car si vous lisez 4140 km il s’agira de la distance pour atteindre Ushuaia ! </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Dans les roues du dernier Paris-Dakar, on trace la route. Dès les premiers kilomètres de cette longue journée vous traverserez les étendues minérales de la Quebrada de Las Fléchas où l’érosion a sculpté dans le grès d’étranges rochers.</a:t>
            </a:r>
          </a:p>
          <a:p>
            <a:pPr lvl="2" algn="just"/>
            <a:r>
              <a:rPr lang="fr-FR" dirty="0" smtClean="0">
                <a:latin typeface="News Gothic MT" panose="020B0504020203020204" pitchFamily="34" charset="0"/>
              </a:rPr>
              <a:t>Les rares habitants croisés sur le chemin rappellent leur filiation, celle des indiens Calchaqui et Diaguita.</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Après le bourg d’Angastaco la piste s’ouvre sur l’immense fleuve Calchaqui et ses oasis de verdure et de cultures (piments, oignons, épices, luzerne..  ) donnant une image saisissante dans ces étendues désertiques.</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Arrêt à Molinos et sa célèbre église San Pedro Nolasco, un véritable trésor baroque.</a:t>
            </a:r>
          </a:p>
          <a:p>
            <a:pPr lvl="2" algn="just"/>
            <a:endParaRPr lang="fr-FR" dirty="0" smtClean="0">
              <a:latin typeface="News Gothic MT" panose="020B0504020203020204" pitchFamily="34" charset="0"/>
            </a:endParaRPr>
          </a:p>
          <a:p>
            <a:pPr lvl="2" algn="just"/>
            <a:r>
              <a:rPr lang="fr-FR" i="1" dirty="0" smtClean="0">
                <a:solidFill>
                  <a:schemeClr val="tx2"/>
                </a:solidFill>
                <a:latin typeface="News Gothic MT" panose="020B0504020203020204" pitchFamily="34" charset="0"/>
              </a:rPr>
              <a:t>Déjeuner dans un restaurant local à Molinos.</a:t>
            </a:r>
            <a:endParaRPr lang="fr-FR" dirty="0" smtClean="0">
              <a:solidFill>
                <a:schemeClr val="tx2"/>
              </a:solidFill>
              <a:latin typeface="News Gothic MT" panose="020B0504020203020204" pitchFamily="34" charset="0"/>
            </a:endParaRP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Continuation vers Cachi, un joli village de montagne à 2280 m d’altitude avec ses ruelles pavées, ses maisons basses blanchies à la chaux.</a:t>
            </a:r>
          </a:p>
          <a:p>
            <a:pPr lvl="2" algn="just"/>
            <a:r>
              <a:rPr lang="fr-FR" dirty="0" smtClean="0">
                <a:latin typeface="News Gothic MT" panose="020B0504020203020204" pitchFamily="34" charset="0"/>
              </a:rPr>
              <a:t>Une oasis calme et paisible protégée par les cimes enneigées de Nevada de  Cachi (6380m).</a:t>
            </a:r>
          </a:p>
          <a:p>
            <a:pPr lvl="2" algn="just"/>
            <a:r>
              <a:rPr lang="fr-FR" dirty="0" smtClean="0">
                <a:latin typeface="News Gothic MT" panose="020B0504020203020204" pitchFamily="34" charset="0"/>
              </a:rPr>
              <a:t>  </a:t>
            </a:r>
          </a:p>
          <a:p>
            <a:pPr lvl="2" algn="just"/>
            <a:r>
              <a:rPr lang="fr-FR" dirty="0" smtClean="0">
                <a:latin typeface="News Gothic MT" panose="020B0504020203020204" pitchFamily="34" charset="0"/>
              </a:rPr>
              <a:t>Arrivée en fin d’après-midi. </a:t>
            </a:r>
            <a:r>
              <a:rPr lang="fr-FR" i="1" dirty="0" smtClean="0">
                <a:solidFill>
                  <a:schemeClr val="accent4"/>
                </a:solidFill>
                <a:latin typeface="News Gothic MT" panose="020B0504020203020204" pitchFamily="34" charset="0"/>
              </a:rPr>
              <a:t>Diner </a:t>
            </a:r>
            <a:r>
              <a:rPr lang="fr-FR" i="1" dirty="0" smtClean="0">
                <a:solidFill>
                  <a:schemeClr val="accent4"/>
                </a:solidFill>
                <a:latin typeface="News Gothic MT" panose="020B0504020203020204" pitchFamily="34" charset="0"/>
              </a:rPr>
              <a:t>à l’hôtel.</a:t>
            </a:r>
          </a:p>
          <a:p>
            <a:pPr lvl="1"/>
            <a:endParaRPr lang="fr-FR" i="1" dirty="0" smtClean="0">
              <a:solidFill>
                <a:schemeClr val="accent4"/>
              </a:solidFill>
              <a:latin typeface="News Gothic MT" panose="020B0504020203020204" pitchFamily="34" charset="0"/>
            </a:endParaRPr>
          </a:p>
          <a:p>
            <a:pPr lvl="1"/>
            <a:r>
              <a:rPr lang="fr-FR" dirty="0" smtClean="0">
                <a:latin typeface="News Gothic MT" panose="020B0504020203020204" pitchFamily="34" charset="0"/>
              </a:rPr>
              <a:t>Logement à l’hôtel à Cachi. </a:t>
            </a:r>
          </a:p>
          <a:p>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SALTA 2.jpg"/>
          <p:cNvPicPr>
            <a:picLocks noGrp="1" noChangeAspect="1"/>
          </p:cNvPicPr>
          <p:nvPr>
            <p:ph type="pic" sz="quarter" idx="10"/>
          </p:nvPr>
        </p:nvPicPr>
        <p:blipFill>
          <a:blip r:embed="rId2" cstate="screen"/>
          <a:srcRect l="29" r="29"/>
          <a:stretch>
            <a:fillRect/>
          </a:stretch>
        </p:blipFill>
        <p:spPr/>
      </p:pic>
      <p:pic>
        <p:nvPicPr>
          <p:cNvPr id="5" name="Espace réservé pour une image  4" descr="SALTA.jpg"/>
          <p:cNvPicPr>
            <a:picLocks noGrp="1" noChangeAspect="1"/>
          </p:cNvPicPr>
          <p:nvPr>
            <p:ph type="pic" sz="quarter" idx="11"/>
          </p:nvPr>
        </p:nvPicPr>
        <p:blipFill>
          <a:blip r:embed="rId3" cstate="screen"/>
          <a:srcRect l="74" r="74"/>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5" y="954212"/>
            <a:ext cx="6842125" cy="647700"/>
          </a:xfrm>
        </p:spPr>
        <p:txBody>
          <a:bodyPr/>
          <a:lstStyle/>
          <a:p>
            <a:r>
              <a:rPr lang="fr-FR" sz="1800" b="1" dirty="0" smtClean="0">
                <a:latin typeface="News Gothic MT" panose="020B0504020203020204" pitchFamily="34" charset="0"/>
              </a:rPr>
              <a:t>cachi  / salta                    </a:t>
            </a:r>
            <a:endParaRPr lang="fr-FR" sz="1800" b="1" dirty="0">
              <a:latin typeface="News Gothic MT" panose="020B0504020203020204" pitchFamily="34" charset="0"/>
            </a:endParaRPr>
          </a:p>
        </p:txBody>
      </p:sp>
      <p:sp>
        <p:nvSpPr>
          <p:cNvPr id="3" name="Espace réservé du texte 2"/>
          <p:cNvSpPr>
            <a:spLocks noGrp="1"/>
          </p:cNvSpPr>
          <p:nvPr>
            <p:ph type="body" sz="quarter" idx="10"/>
          </p:nvPr>
        </p:nvSpPr>
        <p:spPr>
          <a:xfrm>
            <a:off x="324247" y="1674292"/>
            <a:ext cx="6842125" cy="288925"/>
          </a:xfrm>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96255" y="3258468"/>
            <a:ext cx="2232024" cy="6624638"/>
          </a:xfrm>
        </p:spPr>
        <p:txBody>
          <a:bodyPr/>
          <a:lstStyle/>
          <a:p>
            <a:pPr lvl="0"/>
            <a:r>
              <a:rPr lang="fr-FR" sz="1200" dirty="0" smtClean="0">
                <a:latin typeface="News Gothic MT" panose="020B0504020203020204" pitchFamily="34" charset="0"/>
              </a:rPr>
              <a:t>Le village de La Poma</a:t>
            </a:r>
          </a:p>
          <a:p>
            <a:pPr lvl="0"/>
            <a:r>
              <a:rPr lang="fr-FR" sz="1200" dirty="0" smtClean="0">
                <a:latin typeface="News Gothic MT" panose="020B0504020203020204" pitchFamily="34" charset="0"/>
              </a:rPr>
              <a:t>Déjeuner à l’estancia Vinas de Payogasta</a:t>
            </a:r>
          </a:p>
          <a:p>
            <a:pPr lvl="0"/>
            <a:r>
              <a:rPr lang="fr-FR" sz="1200" dirty="0" smtClean="0">
                <a:latin typeface="News Gothic MT" panose="020B0504020203020204" pitchFamily="34" charset="0"/>
              </a:rPr>
              <a:t>Recta Tin Tin</a:t>
            </a:r>
          </a:p>
          <a:p>
            <a:pPr lvl="0"/>
            <a:r>
              <a:rPr lang="fr-FR" sz="1200" dirty="0" smtClean="0">
                <a:latin typeface="News Gothic MT" panose="020B0504020203020204" pitchFamily="34" charset="0"/>
              </a:rPr>
              <a:t>Parc National de los Cardones</a:t>
            </a:r>
          </a:p>
          <a:p>
            <a:pPr lvl="0"/>
            <a:r>
              <a:rPr lang="fr-FR" sz="1200" dirty="0" smtClean="0">
                <a:latin typeface="News Gothic MT" panose="020B0504020203020204" pitchFamily="34" charset="0"/>
              </a:rPr>
              <a:t>Quebrada de l’Escoipe</a:t>
            </a:r>
          </a:p>
          <a:p>
            <a:pPr lvl="0"/>
            <a:endParaRPr lang="fr-FR" sz="1600" dirty="0" smtClean="0">
              <a:latin typeface="News Gothic MT" panose="020B0504020203020204" pitchFamily="34" charset="0"/>
            </a:endParaRPr>
          </a:p>
          <a:p>
            <a:pPr lvl="0"/>
            <a:endParaRPr lang="fr-FR" sz="1600" dirty="0" smtClean="0">
              <a:latin typeface="News Gothic MT" panose="020B0504020203020204" pitchFamily="34" charset="0"/>
            </a:endParaRPr>
          </a:p>
          <a:p>
            <a:pPr>
              <a:buNone/>
            </a:pPr>
            <a:r>
              <a:rPr lang="fr-FR" sz="1600" b="0" i="1" dirty="0" smtClean="0">
                <a:latin typeface="News Gothic MT" panose="020B0504020203020204" pitchFamily="34" charset="0"/>
              </a:rPr>
              <a:t>Kilométrage sur votre journée : 155 kms </a:t>
            </a:r>
          </a:p>
          <a:p>
            <a:pPr lvl="0"/>
            <a:endParaRPr lang="fr-FR" sz="1600" dirty="0" smtClean="0">
              <a:latin typeface="News Gothic MT" panose="020B0504020203020204" pitchFamily="34" charset="0"/>
            </a:endParaRPr>
          </a:p>
          <a:p>
            <a:endParaRPr lang="fr-FR" sz="1600" dirty="0">
              <a:latin typeface="News Gothic MT" panose="020B0504020203020204" pitchFamily="34" charset="0"/>
            </a:endParaRPr>
          </a:p>
        </p:txBody>
      </p:sp>
      <p:sp>
        <p:nvSpPr>
          <p:cNvPr id="5" name="Espace réservé du texte 4"/>
          <p:cNvSpPr>
            <a:spLocks noGrp="1"/>
          </p:cNvSpPr>
          <p:nvPr>
            <p:ph type="body" sz="quarter" idx="14"/>
          </p:nvPr>
        </p:nvSpPr>
        <p:spPr>
          <a:xfrm>
            <a:off x="2700511" y="3258468"/>
            <a:ext cx="4500562" cy="6624638"/>
          </a:xfrm>
        </p:spPr>
        <p:txBody>
          <a:bodyPr/>
          <a:lstStyle/>
          <a:p>
            <a:pPr lvl="1"/>
            <a:r>
              <a:rPr lang="fr-FR" sz="1000" i="1" dirty="0" smtClean="0">
                <a:solidFill>
                  <a:schemeClr val="tx2"/>
                </a:solidFill>
                <a:latin typeface="News Gothic MT" panose="020B0504020203020204" pitchFamily="34" charset="0"/>
              </a:rPr>
              <a:t>Petit déjeuner à l’hôtel.</a:t>
            </a:r>
          </a:p>
          <a:p>
            <a:pPr lvl="2" algn="just"/>
            <a:r>
              <a:rPr lang="fr-FR" sz="1000" dirty="0" smtClean="0">
                <a:latin typeface="News Gothic MT" panose="020B0504020203020204" pitchFamily="34" charset="0"/>
              </a:rPr>
              <a:t> </a:t>
            </a:r>
          </a:p>
          <a:p>
            <a:pPr lvl="2" algn="just"/>
            <a:r>
              <a:rPr lang="fr-FR" sz="1000" b="1" i="0" dirty="0" smtClean="0">
                <a:solidFill>
                  <a:schemeClr val="tx1"/>
                </a:solidFill>
                <a:latin typeface="News Gothic MT" panose="020B0504020203020204" pitchFamily="34" charset="0"/>
              </a:rPr>
              <a:t>De couleurs éclatantes, des </a:t>
            </a:r>
            <a:r>
              <a:rPr lang="fr-FR" sz="1000" b="1" dirty="0" smtClean="0">
                <a:latin typeface="News Gothic MT" panose="020B0504020203020204" pitchFamily="34" charset="0"/>
              </a:rPr>
              <a:t>villages perdus</a:t>
            </a:r>
            <a:r>
              <a:rPr lang="fr-FR" sz="1000" b="1" i="0" dirty="0" smtClean="0">
                <a:solidFill>
                  <a:schemeClr val="tx1"/>
                </a:solidFill>
                <a:latin typeface="News Gothic MT" panose="020B0504020203020204" pitchFamily="34" charset="0"/>
              </a:rPr>
              <a:t> et </a:t>
            </a:r>
            <a:r>
              <a:rPr lang="fr-FR" sz="1000" b="1" dirty="0" smtClean="0">
                <a:latin typeface="News Gothic MT" panose="020B0504020203020204" pitchFamily="34" charset="0"/>
              </a:rPr>
              <a:t>une flore étrange.</a:t>
            </a:r>
            <a:endParaRPr lang="fr-FR" sz="1000" b="1" i="0" dirty="0" smtClean="0">
              <a:solidFill>
                <a:schemeClr val="tx1"/>
              </a:solidFill>
              <a:latin typeface="News Gothic MT" panose="020B0504020203020204" pitchFamily="34" charset="0"/>
            </a:endParaRPr>
          </a:p>
          <a:p>
            <a:pPr lvl="2" algn="just"/>
            <a:endParaRPr lang="fr-FR" sz="1000" i="0" dirty="0" smtClean="0">
              <a:solidFill>
                <a:schemeClr val="tx1"/>
              </a:solidFill>
              <a:latin typeface="News Gothic MT" panose="020B0504020203020204" pitchFamily="34" charset="0"/>
            </a:endParaRPr>
          </a:p>
          <a:p>
            <a:pPr lvl="2" algn="just"/>
            <a:r>
              <a:rPr lang="fr-FR" sz="1000" i="0" dirty="0" smtClean="0">
                <a:solidFill>
                  <a:schemeClr val="tx1"/>
                </a:solidFill>
                <a:latin typeface="News Gothic MT" panose="020B0504020203020204" pitchFamily="34" charset="0"/>
              </a:rPr>
              <a:t>Petite balade matinale à Cachi</a:t>
            </a:r>
            <a:r>
              <a:rPr lang="fr-FR" sz="1000" dirty="0" smtClean="0">
                <a:latin typeface="News Gothic MT" panose="020B0504020203020204" pitchFamily="34" charset="0"/>
              </a:rPr>
              <a:t> </a:t>
            </a:r>
            <a:r>
              <a:rPr lang="fr-FR" sz="1000" i="0" dirty="0" smtClean="0">
                <a:solidFill>
                  <a:schemeClr val="tx1"/>
                </a:solidFill>
                <a:latin typeface="News Gothic MT" panose="020B0504020203020204" pitchFamily="34" charset="0"/>
              </a:rPr>
              <a:t>autour de la place principale et de son église pour vous imprégner de la vie quotidienne locale, calme et agréable. C’est l’endroit idéal pour prendre un café en terrasse</a:t>
            </a:r>
            <a:r>
              <a:rPr lang="fr-FR" sz="1000" dirty="0" smtClean="0">
                <a:latin typeface="News Gothic MT" panose="020B0504020203020204" pitchFamily="34" charset="0"/>
              </a:rPr>
              <a:t> et prendre le rythme du coin.</a:t>
            </a:r>
            <a:endParaRPr lang="fr-FR" sz="1000" i="0" dirty="0" smtClean="0">
              <a:solidFill>
                <a:schemeClr val="tx1"/>
              </a:solidFill>
              <a:latin typeface="News Gothic MT" panose="020B0504020203020204" pitchFamily="34" charset="0"/>
            </a:endParaRPr>
          </a:p>
          <a:p>
            <a:pPr lvl="2" algn="just"/>
            <a:endParaRPr lang="fr-FR" sz="1000" i="0" dirty="0" smtClean="0">
              <a:solidFill>
                <a:schemeClr val="tx1"/>
              </a:solidFill>
              <a:latin typeface="News Gothic MT" panose="020B0504020203020204" pitchFamily="34" charset="0"/>
            </a:endParaRPr>
          </a:p>
          <a:p>
            <a:pPr lvl="2" algn="just"/>
            <a:r>
              <a:rPr lang="fr-FR" sz="1000" i="0" dirty="0" smtClean="0">
                <a:solidFill>
                  <a:schemeClr val="tx1"/>
                </a:solidFill>
                <a:latin typeface="News Gothic MT" panose="020B0504020203020204" pitchFamily="34" charset="0"/>
              </a:rPr>
              <a:t>Départ vers le village </a:t>
            </a:r>
            <a:r>
              <a:rPr lang="fr-FR" sz="1000" dirty="0" smtClean="0">
                <a:latin typeface="News Gothic MT" panose="020B0504020203020204" pitchFamily="34" charset="0"/>
              </a:rPr>
              <a:t>perdu </a:t>
            </a:r>
            <a:r>
              <a:rPr lang="fr-FR" sz="1000" i="0" dirty="0" smtClean="0">
                <a:solidFill>
                  <a:schemeClr val="tx1"/>
                </a:solidFill>
                <a:latin typeface="News Gothic MT" panose="020B0504020203020204" pitchFamily="34" charset="0"/>
              </a:rPr>
              <a:t>de La Poma en empruntant de nouveau la mythique Ruta 40. </a:t>
            </a:r>
          </a:p>
          <a:p>
            <a:pPr lvl="2" algn="just"/>
            <a:r>
              <a:rPr lang="fr-FR" sz="1000" i="0" dirty="0" smtClean="0">
                <a:solidFill>
                  <a:schemeClr val="tx1"/>
                </a:solidFill>
                <a:latin typeface="News Gothic MT" panose="020B0504020203020204" pitchFamily="34" charset="0"/>
              </a:rPr>
              <a:t>Traversée de paysages de « puna », partie désertique des hauts plateaux, avant d’arriver à proximité de « Los Graneros Del  Inca ». Il y a plus de 5 siècles, c’était le lieu où les Incas entreposaient du maïs dans des silos à grains. </a:t>
            </a:r>
            <a:r>
              <a:rPr lang="fr-FR" sz="1000" dirty="0" smtClean="0">
                <a:latin typeface="News Gothic MT" panose="020B0504020203020204" pitchFamily="34" charset="0"/>
              </a:rPr>
              <a:t>On rejoint ce site </a:t>
            </a:r>
            <a:r>
              <a:rPr lang="fr-FR" sz="1000" i="0" dirty="0" smtClean="0">
                <a:solidFill>
                  <a:schemeClr val="tx1"/>
                </a:solidFill>
                <a:latin typeface="News Gothic MT" panose="020B0504020203020204" pitchFamily="34" charset="0"/>
              </a:rPr>
              <a:t>après une courte marche en empruntant le célèbre «Chemin Del Inca». </a:t>
            </a:r>
          </a:p>
          <a:p>
            <a:pPr lvl="2" algn="just"/>
            <a:endParaRPr lang="fr-FR" sz="1000" dirty="0" smtClean="0">
              <a:latin typeface="News Gothic MT" panose="020B0504020203020204" pitchFamily="34" charset="0"/>
            </a:endParaRPr>
          </a:p>
          <a:p>
            <a:pPr lvl="2" algn="just"/>
            <a:r>
              <a:rPr lang="fr-FR" sz="1000" i="0" dirty="0" smtClean="0">
                <a:solidFill>
                  <a:schemeClr val="tx1"/>
                </a:solidFill>
                <a:latin typeface="News Gothic MT" panose="020B0504020203020204" pitchFamily="34" charset="0"/>
              </a:rPr>
              <a:t>Continuation vers le « Campo Negro » une zone de roches volcaniques à proximité des volcans Gemelos</a:t>
            </a:r>
            <a:r>
              <a:rPr lang="fr-FR" sz="1000" dirty="0" smtClean="0">
                <a:latin typeface="News Gothic MT" panose="020B0504020203020204" pitchFamily="34" charset="0"/>
              </a:rPr>
              <a:t> qui dominent le petit village de La Poma. </a:t>
            </a:r>
          </a:p>
          <a:p>
            <a:pPr lvl="2" algn="just"/>
            <a:endParaRPr lang="fr-FR" sz="1000" i="0" dirty="0" smtClean="0">
              <a:solidFill>
                <a:schemeClr val="tx1"/>
              </a:solidFill>
              <a:latin typeface="News Gothic MT" panose="020B0504020203020204" pitchFamily="34" charset="0"/>
            </a:endParaRPr>
          </a:p>
          <a:p>
            <a:pPr lvl="1"/>
            <a:r>
              <a:rPr lang="fr-FR" sz="1000" i="1" dirty="0" smtClean="0">
                <a:solidFill>
                  <a:schemeClr val="tx2"/>
                </a:solidFill>
                <a:latin typeface="News Gothic MT" panose="020B0504020203020204" pitchFamily="34" charset="0"/>
              </a:rPr>
              <a:t>Déjeuner à l’Estancia Viñas de Payogasta dont le propriétaire cultive 2,5 ha de vignes pour une production de 7 à 8000 bouteilles par an d’un excellent assemblage (Tannat, Malbec et Merlot) qu’il destine aux clients de son restaurant et à ses amis.</a:t>
            </a:r>
          </a:p>
          <a:p>
            <a:pPr lvl="1"/>
            <a:endParaRPr lang="fr-FR" sz="1000" dirty="0" smtClean="0">
              <a:latin typeface="News Gothic MT" panose="020B0504020203020204" pitchFamily="34" charset="0"/>
            </a:endParaRPr>
          </a:p>
          <a:p>
            <a:pPr lvl="1"/>
            <a:r>
              <a:rPr lang="fr-FR" sz="1000" i="0" dirty="0" smtClean="0">
                <a:solidFill>
                  <a:schemeClr val="tx1"/>
                </a:solidFill>
                <a:latin typeface="News Gothic MT" panose="020B0504020203020204" pitchFamily="34" charset="0"/>
              </a:rPr>
              <a:t>Retour vers Salta </a:t>
            </a:r>
            <a:r>
              <a:rPr lang="fr-FR" sz="1000" dirty="0" smtClean="0">
                <a:latin typeface="News Gothic MT" panose="020B0504020203020204" pitchFamily="34" charset="0"/>
              </a:rPr>
              <a:t>en passant p</a:t>
            </a:r>
            <a:r>
              <a:rPr lang="fr-FR" sz="1000" i="0" dirty="0" smtClean="0">
                <a:solidFill>
                  <a:schemeClr val="tx1"/>
                </a:solidFill>
                <a:latin typeface="News Gothic MT" panose="020B0504020203020204" pitchFamily="34" charset="0"/>
              </a:rPr>
              <a:t>ar la fameuse «recta Tin-Tin». C’est un paysage austère de douze kilomètres qui s’ouvre sur le Parc National de Los Cardones. Paysage étonnant parsemé de milliers de cactus candélabres, parfois gigantesques!</a:t>
            </a:r>
          </a:p>
          <a:p>
            <a:pPr lvl="1"/>
            <a:endParaRPr lang="fr-FR" sz="1000" i="0" dirty="0" smtClean="0">
              <a:solidFill>
                <a:schemeClr val="tx1"/>
              </a:solidFill>
              <a:latin typeface="News Gothic MT" panose="020B0504020203020204" pitchFamily="34" charset="0"/>
            </a:endParaRPr>
          </a:p>
          <a:p>
            <a:pPr lvl="1"/>
            <a:r>
              <a:rPr lang="fr-FR" sz="1000" i="0" dirty="0" smtClean="0">
                <a:solidFill>
                  <a:schemeClr val="tx1"/>
                </a:solidFill>
                <a:latin typeface="News Gothic MT" panose="020B0504020203020204" pitchFamily="34" charset="0"/>
              </a:rPr>
              <a:t>Ascension d’un des cols les plus spectaculaires du Noroeste, la Cuesta Del Obispo. Au cœur d’un décor minéral stupéfiant et de lacets interminables, on s’achemine vers la Piedra del Molino située à 3550 m. La descente sera une nouvelle surprise avec l’arrivée dans l’étroite vallée de la Quebrada de l’Escoipe au cœur d’une végétation luxuriante, avant de rejoindre Salta.  </a:t>
            </a:r>
          </a:p>
          <a:p>
            <a:pPr lvl="1"/>
            <a:endParaRPr lang="fr-FR" sz="1000" i="0" dirty="0" smtClean="0">
              <a:solidFill>
                <a:schemeClr val="tx1"/>
              </a:solidFill>
              <a:latin typeface="News Gothic MT" panose="020B0504020203020204" pitchFamily="34" charset="0"/>
            </a:endParaRPr>
          </a:p>
          <a:p>
            <a:pPr lvl="1"/>
            <a:r>
              <a:rPr lang="fr-FR" sz="1000" i="1" dirty="0" smtClean="0">
                <a:solidFill>
                  <a:schemeClr val="tx2"/>
                </a:solidFill>
                <a:latin typeface="News Gothic MT" panose="020B0504020203020204" pitchFamily="34" charset="0"/>
              </a:rPr>
              <a:t>Dîner de spécialités dans une Peña  traditionnelle (restaurant musical).  </a:t>
            </a:r>
          </a:p>
          <a:p>
            <a:pPr lvl="1"/>
            <a:endParaRPr lang="fr-FR" sz="1000" dirty="0" smtClean="0">
              <a:latin typeface="News Gothic MT" panose="020B0504020203020204" pitchFamily="34" charset="0"/>
            </a:endParaRPr>
          </a:p>
          <a:p>
            <a:pPr lvl="1"/>
            <a:r>
              <a:rPr lang="fr-FR" sz="1000" i="0" dirty="0" smtClean="0">
                <a:solidFill>
                  <a:schemeClr val="tx1"/>
                </a:solidFill>
                <a:latin typeface="News Gothic MT" panose="020B0504020203020204" pitchFamily="34" charset="0"/>
              </a:rPr>
              <a:t>Logement à l’hôtel à Salta. </a:t>
            </a:r>
          </a:p>
          <a:p>
            <a:pPr algn="just"/>
            <a:endParaRPr lang="fr-FR" sz="900" dirty="0" smtClean="0">
              <a:latin typeface="News Gothic MT" panose="020B0504020203020204" pitchFamily="34" charset="0"/>
            </a:endParaRPr>
          </a:p>
          <a:p>
            <a:pPr algn="just"/>
            <a:endParaRPr lang="fr-FR" sz="1000" i="1" dirty="0">
              <a:solidFill>
                <a:schemeClr val="accent4"/>
              </a:solidFill>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4" descr="391300.ori.jpg"/>
          <p:cNvPicPr>
            <a:picLocks noGrp="1" noChangeAspect="1"/>
          </p:cNvPicPr>
          <p:nvPr>
            <p:ph type="pic" sz="quarter" idx="10"/>
          </p:nvPr>
        </p:nvPicPr>
        <p:blipFill>
          <a:blip r:embed="rId2" cstate="screen"/>
          <a:srcRect l="29" r="29"/>
          <a:stretch>
            <a:fillRect/>
          </a:stretch>
        </p:blipFill>
        <p:spPr/>
      </p:pic>
      <p:pic>
        <p:nvPicPr>
          <p:cNvPr id="5" name="Espace réservé pour une image  3" descr="Argentine Eric 35.JPG"/>
          <p:cNvPicPr>
            <a:picLocks noGrp="1" noChangeAspect="1"/>
          </p:cNvPicPr>
          <p:nvPr>
            <p:ph type="pic" sz="quarter" idx="11"/>
          </p:nvPr>
        </p:nvPicPr>
        <p:blipFill>
          <a:blip r:embed="rId3" cstate="screen"/>
          <a:srcRect l="11" r="11"/>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55" y="954212"/>
            <a:ext cx="6842125" cy="647700"/>
          </a:xfrm>
        </p:spPr>
        <p:txBody>
          <a:bodyPr/>
          <a:lstStyle/>
          <a:p>
            <a:r>
              <a:rPr lang="fr-FR" sz="1800" b="1" dirty="0" smtClean="0">
                <a:latin typeface="News Gothic MT" panose="020B0504020203020204" pitchFamily="34" charset="0"/>
              </a:rPr>
              <a:t>Salta  </a:t>
            </a:r>
            <a:r>
              <a:rPr lang="fr-FR" sz="1800" b="1" dirty="0" smtClean="0">
                <a:latin typeface="News Gothic MT" panose="020B0504020203020204" pitchFamily="34" charset="0"/>
                <a:sym typeface="Wingdings"/>
              </a:rPr>
              <a:t>  </a:t>
            </a:r>
            <a:r>
              <a:rPr lang="fr-FR" sz="1800" b="1" dirty="0" smtClean="0">
                <a:latin typeface="News Gothic MT" panose="020B0504020203020204" pitchFamily="34" charset="0"/>
              </a:rPr>
              <a:t>BUENOS AIRES  </a:t>
            </a:r>
            <a:r>
              <a:rPr lang="fr-FR" sz="1800" b="1" dirty="0" smtClean="0">
                <a:latin typeface="News Gothic MT" panose="020B0504020203020204" pitchFamily="34" charset="0"/>
                <a:sym typeface="Wingdings"/>
              </a:rPr>
              <a:t>  </a:t>
            </a:r>
            <a:r>
              <a:rPr lang="fr-FR" sz="1800" b="1" dirty="0" smtClean="0">
                <a:latin typeface="News Gothic MT" panose="020B0504020203020204" pitchFamily="34" charset="0"/>
              </a:rPr>
              <a:t>EL CALAFATE                    </a:t>
            </a:r>
            <a:endParaRPr lang="fr-FR" sz="1800" b="1" dirty="0">
              <a:latin typeface="News Gothic MT" panose="020B0504020203020204" pitchFamily="34" charset="0"/>
            </a:endParaRPr>
          </a:p>
        </p:txBody>
      </p:sp>
      <p:sp>
        <p:nvSpPr>
          <p:cNvPr id="3" name="Espace réservé du texte 2"/>
          <p:cNvSpPr>
            <a:spLocks noGrp="1"/>
          </p:cNvSpPr>
          <p:nvPr>
            <p:ph type="body" sz="quarter" idx="10"/>
          </p:nvPr>
        </p:nvSpPr>
        <p:spPr>
          <a:xfrm>
            <a:off x="324247" y="1674292"/>
            <a:ext cx="6842125" cy="288925"/>
          </a:xfrm>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58776" y="3330476"/>
            <a:ext cx="2232024" cy="6624638"/>
          </a:xfrm>
        </p:spPr>
        <p:txBody>
          <a:bodyPr/>
          <a:lstStyle/>
          <a:p>
            <a:pPr lvl="0"/>
            <a:r>
              <a:rPr lang="fr-FR" sz="1200" dirty="0" smtClean="0">
                <a:latin typeface="News Gothic MT" panose="020B0504020203020204" pitchFamily="34" charset="0"/>
              </a:rPr>
              <a:t>Vol pour El Calafate via Buenos Aires</a:t>
            </a: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338" y="3330476"/>
            <a:ext cx="4500562" cy="6624638"/>
          </a:xfrm>
        </p:spPr>
        <p:txBody>
          <a:bodyPr/>
          <a:lstStyle/>
          <a:p>
            <a:pPr lvl="1"/>
            <a:r>
              <a:rPr lang="fr-FR" i="1" dirty="0" smtClean="0">
                <a:solidFill>
                  <a:schemeClr val="tx2"/>
                </a:solidFill>
                <a:latin typeface="News Gothic MT" panose="020B0504020203020204" pitchFamily="34" charset="0"/>
              </a:rPr>
              <a:t>Petit déjeuner à l’hôtel.</a:t>
            </a:r>
          </a:p>
          <a:p>
            <a:pPr lvl="1"/>
            <a:r>
              <a:rPr lang="fr-FR" dirty="0" smtClean="0">
                <a:latin typeface="News Gothic MT" panose="020B0504020203020204" pitchFamily="34" charset="0"/>
              </a:rPr>
              <a:t> </a:t>
            </a:r>
          </a:p>
          <a:p>
            <a:pPr algn="just"/>
            <a:r>
              <a:rPr lang="fr-FR" b="1" i="0" dirty="0" smtClean="0">
                <a:solidFill>
                  <a:schemeClr val="tx1"/>
                </a:solidFill>
                <a:latin typeface="News Gothic MT" panose="020B0504020203020204" pitchFamily="34" charset="0"/>
              </a:rPr>
              <a:t>Tout là-bas, presque le bout du monde, la Patagonie.</a:t>
            </a:r>
          </a:p>
          <a:p>
            <a:pPr algn="just"/>
            <a:r>
              <a:rPr lang="fr-FR" i="0" dirty="0" smtClean="0">
                <a:solidFill>
                  <a:schemeClr val="tx1"/>
                </a:solidFill>
                <a:latin typeface="News Gothic MT" panose="020B0504020203020204" pitchFamily="34" charset="0"/>
              </a:rPr>
              <a:t>Transfert à l’aéroport de Salta et envol pour Buenos Aires </a:t>
            </a:r>
            <a:r>
              <a:rPr lang="fr-FR" dirty="0" smtClean="0">
                <a:latin typeface="News Gothic MT" panose="020B0504020203020204" pitchFamily="34" charset="0"/>
              </a:rPr>
              <a:t>(horaire prévu: 09h45 / 11h45). </a:t>
            </a:r>
            <a:r>
              <a:rPr lang="fr-FR" i="0" dirty="0" smtClean="0">
                <a:solidFill>
                  <a:schemeClr val="tx1"/>
                </a:solidFill>
                <a:latin typeface="News Gothic MT" panose="020B0504020203020204" pitchFamily="34" charset="0"/>
              </a:rPr>
              <a:t>Puis après une escale de 1h45 environ (les bagages étant enregistrés jusqu’à la destination finale) envol pour El Calafate </a:t>
            </a:r>
            <a:r>
              <a:rPr lang="fr-FR" dirty="0" smtClean="0">
                <a:latin typeface="News Gothic MT" panose="020B0504020203020204" pitchFamily="34" charset="0"/>
              </a:rPr>
              <a:t>(horaire prévu : 13h30 / 16h55). </a:t>
            </a:r>
            <a:endParaRPr lang="fr-FR" b="1" dirty="0" smtClean="0">
              <a:solidFill>
                <a:srgbClr val="0000FF"/>
              </a:solidFill>
              <a:latin typeface="News Gothic MT" panose="020B0504020203020204" pitchFamily="34" charset="0"/>
            </a:endParaRPr>
          </a:p>
          <a:p>
            <a:pPr algn="just"/>
            <a:r>
              <a:rPr lang="fr-FR" dirty="0" smtClean="0">
                <a:latin typeface="News Gothic MT" panose="020B0504020203020204" pitchFamily="34" charset="0"/>
              </a:rPr>
              <a:t>Déjeuner libre.</a:t>
            </a:r>
          </a:p>
          <a:p>
            <a:pPr algn="just"/>
            <a:r>
              <a:rPr lang="fr-FR" i="0" dirty="0" smtClean="0">
                <a:solidFill>
                  <a:schemeClr val="tx1"/>
                </a:solidFill>
                <a:latin typeface="News Gothic MT" panose="020B0504020203020204" pitchFamily="34" charset="0"/>
              </a:rPr>
              <a:t>El Calafate, coin improbable de la planète, d’une splendeur sauvage, arc bouté à la Cordillère des Andes : vous êtes en Patagonie Argentine. </a:t>
            </a:r>
          </a:p>
          <a:p>
            <a:pPr algn="just"/>
            <a:r>
              <a:rPr lang="fr-FR" i="0" dirty="0" smtClean="0">
                <a:solidFill>
                  <a:schemeClr val="tx1"/>
                </a:solidFill>
                <a:latin typeface="News Gothic MT" panose="020B0504020203020204" pitchFamily="34" charset="0"/>
              </a:rPr>
              <a:t>A l’arrivée, découverte de la ville avec en passant par l’avenue principale Avenida Del Libertador San Martin, ses nombreuses boutiques, bars, restaurants. </a:t>
            </a:r>
          </a:p>
          <a:p>
            <a:pPr algn="just"/>
            <a:r>
              <a:rPr lang="fr-FR" i="0" dirty="0" smtClean="0">
                <a:solidFill>
                  <a:schemeClr val="tx1"/>
                </a:solidFill>
                <a:latin typeface="News Gothic MT" panose="020B0504020203020204" pitchFamily="34" charset="0"/>
              </a:rPr>
              <a:t>Calafate est la porte d’entrée du Parc National des Glaciers et de sa superstar le Perito Moreno. </a:t>
            </a:r>
          </a:p>
          <a:p>
            <a:pPr algn="just"/>
            <a:r>
              <a:rPr lang="fr-FR" dirty="0" smtClean="0">
                <a:latin typeface="News Gothic MT" panose="020B0504020203020204" pitchFamily="34" charset="0"/>
              </a:rPr>
              <a:t>Dîner à votre hôtel. </a:t>
            </a:r>
          </a:p>
          <a:p>
            <a:pPr marL="0" lvl="1">
              <a:spcBef>
                <a:spcPts val="1200"/>
              </a:spcBef>
              <a:spcAft>
                <a:spcPts val="1200"/>
              </a:spcAft>
            </a:pPr>
            <a:r>
              <a:rPr lang="fr-FR" dirty="0" smtClean="0">
                <a:latin typeface="News Gothic MT" panose="020B0504020203020204" pitchFamily="34" charset="0"/>
              </a:rPr>
              <a:t>Logement à l’hôtel à El Calafate. </a:t>
            </a:r>
          </a:p>
          <a:p>
            <a:pPr algn="just"/>
            <a:endParaRPr lang="fr-FR" sz="1050" dirty="0" smtClean="0">
              <a:latin typeface="News Gothic MT" panose="020B0504020203020204" pitchFamily="34" charset="0"/>
            </a:endParaRPr>
          </a:p>
          <a:p>
            <a:pPr algn="just"/>
            <a:endParaRPr lang="fr-FR" i="1" dirty="0">
              <a:solidFill>
                <a:schemeClr val="accent4"/>
              </a:solidFill>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Argentine Eric 14.JPG"/>
          <p:cNvPicPr>
            <a:picLocks noGrp="1" noChangeAspect="1"/>
          </p:cNvPicPr>
          <p:nvPr>
            <p:ph type="pic" sz="quarter" idx="10"/>
          </p:nvPr>
        </p:nvPicPr>
        <p:blipFill>
          <a:blip r:embed="rId2" cstate="screen"/>
          <a:srcRect l="29" r="29"/>
          <a:stretch>
            <a:fillRect/>
          </a:stretch>
        </p:blipFill>
        <p:spPr/>
      </p:pic>
      <p:pic>
        <p:nvPicPr>
          <p:cNvPr id="5" name="Espace réservé pour une image  4" descr="Argentine Eric 15.JPG"/>
          <p:cNvPicPr>
            <a:picLocks noGrp="1" noChangeAspect="1"/>
          </p:cNvPicPr>
          <p:nvPr>
            <p:ph type="pic" sz="quarter" idx="11"/>
          </p:nvPr>
        </p:nvPicPr>
        <p:blipFill>
          <a:blip r:embed="rId3" cstate="screen"/>
          <a:srcRect l="11" r="11"/>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EL CALAFATE  ESTANCIA NIBEPO AIKE / EL CALAFATE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58776" y="3258468"/>
            <a:ext cx="2232024" cy="6624638"/>
          </a:xfrm>
        </p:spPr>
        <p:txBody>
          <a:bodyPr/>
          <a:lstStyle/>
          <a:p>
            <a:pPr lvl="0"/>
            <a:r>
              <a:rPr lang="fr-FR" sz="1200" dirty="0" smtClean="0">
                <a:latin typeface="News Gothic MT" panose="020B0504020203020204" pitchFamily="34" charset="0"/>
              </a:rPr>
              <a:t>Journée à l’Estancia Nibepo Aike</a:t>
            </a: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sur votre journée : 130 km</a:t>
            </a:r>
          </a:p>
          <a:p>
            <a:pPr lvl="0"/>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338" y="3258468"/>
            <a:ext cx="4500562" cy="6624638"/>
          </a:xfrm>
        </p:spPr>
        <p:txBody>
          <a:bodyPr/>
          <a:lstStyle/>
          <a:p>
            <a:pPr lvl="1"/>
            <a:r>
              <a:rPr lang="fr-FR" i="1" dirty="0" smtClean="0">
                <a:solidFill>
                  <a:schemeClr val="tx2"/>
                </a:solidFill>
                <a:latin typeface="News Gothic MT" panose="020B0504020203020204" pitchFamily="34" charset="0"/>
              </a:rPr>
              <a:t>Petit déjeuner à l’hôtel.</a:t>
            </a:r>
          </a:p>
          <a:p>
            <a:pPr lvl="1"/>
            <a:r>
              <a:rPr lang="fr-FR" dirty="0" smtClean="0">
                <a:latin typeface="News Gothic MT" panose="020B0504020203020204" pitchFamily="34" charset="0"/>
              </a:rPr>
              <a:t> </a:t>
            </a:r>
          </a:p>
          <a:p>
            <a:pPr lvl="1"/>
            <a:r>
              <a:rPr lang="fr-FR" b="1" dirty="0" smtClean="0">
                <a:latin typeface="News Gothic MT" panose="020B0504020203020204" pitchFamily="34" charset="0"/>
              </a:rPr>
              <a:t>Immersion dans une Estancia traditionnelle.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Départ par une piste caillouteuse au cœur d’un paysage de steppe patagonique pour l’Estancia Nibepo Aike. Tout au long du périple, on croise des troupeaux de moutons, chevaux sauvages, guanacos (lama local) et parfois des condors.</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Construite par un Croate au début du siècle cette magnifique propriété se dresse dans un décor grandiose entre le Lac Roca et la Cordillère des Andes. Elle couvre près de 12000 ha jusqu’à la frontière chilienne.</a:t>
            </a:r>
          </a:p>
          <a:p>
            <a:pPr lvl="1"/>
            <a:r>
              <a:rPr lang="fr-FR" dirty="0" smtClean="0">
                <a:latin typeface="News Gothic MT" panose="020B0504020203020204" pitchFamily="34" charset="0"/>
              </a:rPr>
              <a:t>Si la production ovine tend à se réduire, l’Estancia se tourne dorénavant vers la production bovine et plus particulièrement la race Hereford.</a:t>
            </a:r>
          </a:p>
          <a:p>
            <a:pPr lvl="1"/>
            <a:r>
              <a:rPr lang="fr-FR" dirty="0" smtClean="0">
                <a:latin typeface="News Gothic MT" panose="020B0504020203020204" pitchFamily="34" charset="0"/>
              </a:rPr>
              <a:t>Après un café ou un maté d’accueil,  visite des installations et promenade  vers les rives du Lago Roca.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Vous assisterez à un «arreo» : rassemblement de bétail puis tonte de moutons, conditionnement et utilisation de la laine. </a:t>
            </a:r>
          </a:p>
          <a:p>
            <a:pPr lvl="1"/>
            <a:r>
              <a:rPr lang="fr-FR" dirty="0" smtClean="0">
                <a:latin typeface="News Gothic MT" panose="020B0504020203020204" pitchFamily="34" charset="0"/>
              </a:rPr>
              <a:t> </a:t>
            </a:r>
          </a:p>
          <a:p>
            <a:pPr lvl="1"/>
            <a:r>
              <a:rPr lang="fr-FR" i="1" dirty="0" smtClean="0">
                <a:solidFill>
                  <a:schemeClr val="accent4"/>
                </a:solidFill>
                <a:latin typeface="News Gothic MT" panose="020B0504020203020204" pitchFamily="34" charset="0"/>
              </a:rPr>
              <a:t>Déjeuner « Asado Cordero ».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Durant cette après-midi de détente au grand air, belle promenade sur les hauteurs alentours  d’où le panorama est exceptionnel.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Retour vers Calafate  dans la soirée.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Visite du musée Glaciarium avec apéritif. </a:t>
            </a:r>
          </a:p>
          <a:p>
            <a:pPr lvl="1">
              <a:lnSpc>
                <a:spcPct val="100000"/>
              </a:lnSpc>
              <a:spcBef>
                <a:spcPts val="0"/>
              </a:spcBef>
              <a:spcAft>
                <a:spcPts val="0"/>
              </a:spcAft>
            </a:pPr>
            <a:r>
              <a:rPr lang="fr-FR" dirty="0" smtClean="0">
                <a:latin typeface="News Gothic MT" panose="020B0504020203020204" pitchFamily="34" charset="0"/>
              </a:rPr>
              <a:t>Un musée dernier cri pour une époque très lointaine, voilà le grand écart réussi ici. Le centre d’interprétation, agréablement bien conçu, propose une plongée dans le temps dont les glaciers de la région sont les témoins privilégiés. Une belle introduction didactique et interactive qui permet de mieux comprendre les géants du Parc Nacional Los Glaciares. </a:t>
            </a:r>
          </a:p>
          <a:p>
            <a:pPr lvl="1">
              <a:lnSpc>
                <a:spcPct val="100000"/>
              </a:lnSpc>
              <a:spcBef>
                <a:spcPts val="0"/>
              </a:spcBef>
              <a:spcAft>
                <a:spcPts val="0"/>
              </a:spcAft>
            </a:pPr>
            <a:endParaRPr lang="fr-FR" dirty="0" smtClean="0">
              <a:latin typeface="News Gothic MT" panose="020B0504020203020204" pitchFamily="34" charset="0"/>
            </a:endParaRPr>
          </a:p>
          <a:p>
            <a:pPr algn="just">
              <a:lnSpc>
                <a:spcPct val="100000"/>
              </a:lnSpc>
              <a:spcBef>
                <a:spcPts val="0"/>
              </a:spcBef>
              <a:spcAft>
                <a:spcPts val="0"/>
              </a:spcAft>
            </a:pPr>
            <a:r>
              <a:rPr lang="fr-FR" dirty="0" smtClean="0">
                <a:latin typeface="News Gothic MT" panose="020B0504020203020204" pitchFamily="34" charset="0"/>
              </a:rPr>
              <a:t>Dîner à votre hôtel.</a:t>
            </a:r>
          </a:p>
          <a:p>
            <a:pPr algn="just">
              <a:lnSpc>
                <a:spcPct val="100000"/>
              </a:lnSpc>
              <a:spcBef>
                <a:spcPts val="0"/>
              </a:spcBef>
              <a:spcAft>
                <a:spcPts val="0"/>
              </a:spcAft>
            </a:pPr>
            <a:endParaRPr lang="fr-FR" dirty="0" smtClean="0">
              <a:latin typeface="News Gothic MT" panose="020B0504020203020204" pitchFamily="34" charset="0"/>
            </a:endParaRPr>
          </a:p>
          <a:p>
            <a:pPr marL="0" lvl="1">
              <a:lnSpc>
                <a:spcPct val="100000"/>
              </a:lnSpc>
              <a:spcBef>
                <a:spcPts val="0"/>
              </a:spcBef>
              <a:spcAft>
                <a:spcPts val="0"/>
              </a:spcAft>
            </a:pPr>
            <a:r>
              <a:rPr lang="fr-FR" dirty="0" smtClean="0">
                <a:latin typeface="News Gothic MT" panose="020B0504020203020204" pitchFamily="34" charset="0"/>
              </a:rPr>
              <a:t>Logement à l’hôtel à El Calafate. </a:t>
            </a:r>
          </a:p>
          <a:p>
            <a:pPr algn="just"/>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n°7</a:t>
            </a:r>
          </a:p>
        </p:txBody>
      </p:sp>
      <p:sp>
        <p:nvSpPr>
          <p:cNvPr id="9" name="Rectangle 8"/>
          <p:cNvSpPr/>
          <p:nvPr/>
        </p:nvSpPr>
        <p:spPr>
          <a:xfrm>
            <a:off x="396255" y="4986660"/>
            <a:ext cx="2016224" cy="492443"/>
          </a:xfrm>
          <a:prstGeom prst="rect">
            <a:avLst/>
          </a:prstGeom>
        </p:spPr>
        <p:txBody>
          <a:bodyPr wrap="square">
            <a:spAutoFit/>
          </a:bodyPr>
          <a:lstStyle/>
          <a:p>
            <a:pPr lvl="0"/>
            <a:endParaRPr lang="fr-FR" sz="1200" b="0" dirty="0" smtClean="0">
              <a:latin typeface="+mn-lt"/>
            </a:endParaRPr>
          </a:p>
          <a:p>
            <a:pPr lvl="0"/>
            <a:endParaRPr lang="fr-FR" dirty="0" smtClean="0">
              <a:latin typeface="Neutra Text" pitchFamily="5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3" descr="Glacier d'Upsala - Getty Images.jpg"/>
          <p:cNvPicPr>
            <a:picLocks noGrp="1" noChangeAspect="1"/>
          </p:cNvPicPr>
          <p:nvPr>
            <p:ph type="pic" sz="quarter" idx="10"/>
          </p:nvPr>
        </p:nvPicPr>
        <p:blipFill>
          <a:blip r:embed="rId2" cstate="screen"/>
          <a:srcRect l="29" r="29"/>
          <a:stretch>
            <a:fillRect/>
          </a:stretch>
        </p:blipFill>
        <p:spPr/>
      </p:pic>
      <p:pic>
        <p:nvPicPr>
          <p:cNvPr id="9" name="Espace réservé pour une image  4" descr="Argentine Eric 22.JPG"/>
          <p:cNvPicPr>
            <a:picLocks noGrp="1" noChangeAspect="1"/>
          </p:cNvPicPr>
          <p:nvPr>
            <p:ph type="pic" sz="quarter" idx="11"/>
          </p:nvPr>
        </p:nvPicPr>
        <p:blipFill>
          <a:blip r:embed="rId3" cstate="screen"/>
          <a:srcRect t="52" b="52"/>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EL CALAFATE  / LAGO ARGENTINO / EL CALAFATE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58776" y="3330476"/>
            <a:ext cx="2232024" cy="6624638"/>
          </a:xfrm>
        </p:spPr>
        <p:txBody>
          <a:bodyPr/>
          <a:lstStyle/>
          <a:p>
            <a:pPr lvl="0"/>
            <a:r>
              <a:rPr lang="fr-FR" sz="1200" dirty="0" smtClean="0">
                <a:latin typeface="News Gothic MT" panose="020B0504020203020204" pitchFamily="34" charset="0"/>
              </a:rPr>
              <a:t>Croisière sur le Lago Argentino </a:t>
            </a:r>
          </a:p>
          <a:p>
            <a:pPr lvl="0"/>
            <a:r>
              <a:rPr lang="fr-FR" sz="1200" dirty="0" smtClean="0">
                <a:latin typeface="News Gothic MT" panose="020B0504020203020204" pitchFamily="34" charset="0"/>
              </a:rPr>
              <a:t>Estancia Cristina</a:t>
            </a: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et temps de route sur votre journée : 150 km – 2h de route </a:t>
            </a:r>
          </a:p>
          <a:p>
            <a:pPr lvl="0"/>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338" y="3330476"/>
            <a:ext cx="4500562" cy="6624638"/>
          </a:xfrm>
        </p:spPr>
        <p:txBody>
          <a:bodyPr/>
          <a:lstStyle/>
          <a:p>
            <a:pPr lvl="1"/>
            <a:r>
              <a:rPr lang="fr-FR" i="1" dirty="0" smtClean="0">
                <a:solidFill>
                  <a:schemeClr val="tx2"/>
                </a:solidFill>
                <a:latin typeface="News Gothic MT" panose="020B0504020203020204" pitchFamily="34" charset="0"/>
              </a:rPr>
              <a:t>Petit déjeuner à l’hôtel.</a:t>
            </a:r>
          </a:p>
          <a:p>
            <a:pPr lvl="1"/>
            <a:endParaRPr lang="fr-FR" dirty="0" smtClean="0">
              <a:latin typeface="News Gothic MT" panose="020B0504020203020204" pitchFamily="34" charset="0"/>
            </a:endParaRPr>
          </a:p>
          <a:p>
            <a:pPr lvl="1"/>
            <a:r>
              <a:rPr lang="fr-FR" b="1" dirty="0" smtClean="0">
                <a:latin typeface="News Gothic MT" panose="020B0504020203020204" pitchFamily="34" charset="0"/>
              </a:rPr>
              <a:t>Au milieu des paysages du bout du monde, les icebergs dérivent.</a:t>
            </a:r>
          </a:p>
          <a:p>
            <a:pPr algn="just">
              <a:spcBef>
                <a:spcPts val="600"/>
              </a:spcBef>
              <a:spcAft>
                <a:spcPts val="600"/>
              </a:spcAft>
            </a:pPr>
            <a:r>
              <a:rPr lang="fr-FR" i="0" dirty="0" smtClean="0">
                <a:solidFill>
                  <a:schemeClr val="tx1"/>
                </a:solidFill>
                <a:latin typeface="News Gothic MT" panose="020B0504020203020204" pitchFamily="34" charset="0"/>
              </a:rPr>
              <a:t>Départ matinal en autocar pour rejoindre le port de Puerto Banderas, point de départ vers la magie des glaciers de Patagonie, l’un des spectacles les plus grandioses au monde.      </a:t>
            </a:r>
          </a:p>
          <a:p>
            <a:pPr algn="just">
              <a:spcBef>
                <a:spcPts val="600"/>
              </a:spcBef>
              <a:spcAft>
                <a:spcPts val="600"/>
              </a:spcAft>
            </a:pPr>
            <a:r>
              <a:rPr lang="fr-FR" i="0" dirty="0" smtClean="0">
                <a:solidFill>
                  <a:schemeClr val="tx1"/>
                </a:solidFill>
                <a:latin typeface="News Gothic MT" panose="020B0504020203020204" pitchFamily="34" charset="0"/>
              </a:rPr>
              <a:t>Navigation de 2h30 environ à bord d’un trimaran vers le glacier Uppsala en empruntant le bras nord du Lago Argentino et en passant par Punta Avellaneda et Boca Del Diablo. Le bateau vogue au milieu de dizaines d’icebergs bleutés avant d’atteindre l’Estancia Cristina. Des paysages à couper le souffle dans ce décor de bout du monde.</a:t>
            </a:r>
          </a:p>
          <a:p>
            <a:pPr algn="just">
              <a:spcBef>
                <a:spcPts val="600"/>
              </a:spcBef>
              <a:spcAft>
                <a:spcPts val="600"/>
              </a:spcAft>
            </a:pPr>
            <a:r>
              <a:rPr lang="fr-FR" i="0" dirty="0" smtClean="0">
                <a:solidFill>
                  <a:schemeClr val="tx1"/>
                </a:solidFill>
                <a:latin typeface="News Gothic MT" panose="020B0504020203020204" pitchFamily="34" charset="0"/>
              </a:rPr>
              <a:t>A votre arrivée, visite du petit Musée. Il est installé dans l’ancien atelier de tonte et il retrace la vie des premiers habitants de l’estancia.</a:t>
            </a:r>
          </a:p>
          <a:p>
            <a:pPr algn="just">
              <a:spcBef>
                <a:spcPts val="600"/>
              </a:spcBef>
              <a:spcAft>
                <a:spcPts val="600"/>
              </a:spcAft>
            </a:pPr>
            <a:r>
              <a:rPr lang="fr-FR" dirty="0" smtClean="0">
                <a:latin typeface="News Gothic MT" panose="020B0504020203020204" pitchFamily="34" charset="0"/>
              </a:rPr>
              <a:t>Déjeuner à l’Estancia Cristina. </a:t>
            </a:r>
          </a:p>
          <a:p>
            <a:pPr algn="just">
              <a:spcBef>
                <a:spcPts val="600"/>
              </a:spcBef>
              <a:spcAft>
                <a:spcPts val="600"/>
              </a:spcAft>
            </a:pPr>
            <a:r>
              <a:rPr lang="fr-FR" i="0" dirty="0" smtClean="0">
                <a:solidFill>
                  <a:schemeClr val="tx1"/>
                </a:solidFill>
                <a:latin typeface="News Gothic MT" panose="020B0504020203020204" pitchFamily="34" charset="0"/>
              </a:rPr>
              <a:t>Départ en véhicules 4x4 (spécialement aménagés de 12 à 14 places) pour une ascension spectaculaire de 10 km (environ 50 min). Passage par des chemins de terre et de pierres à travers la Cordillère des Andes.</a:t>
            </a:r>
          </a:p>
          <a:p>
            <a:pPr algn="just">
              <a:spcBef>
                <a:spcPts val="600"/>
              </a:spcBef>
              <a:spcAft>
                <a:spcPts val="600"/>
              </a:spcAft>
            </a:pPr>
            <a:r>
              <a:rPr lang="fr-FR" i="0" dirty="0" smtClean="0">
                <a:solidFill>
                  <a:schemeClr val="tx1"/>
                </a:solidFill>
                <a:latin typeface="News Gothic MT" panose="020B0504020203020204" pitchFamily="34" charset="0"/>
              </a:rPr>
              <a:t>Arrivée au petit refuge de Hielo Continentales. Marche facile d’environ 20 min sur un terrain d’érosion glaciaire vers un promontoire surplombant le Parc des Glaciers et des magnifiques lagunes. Un hymne à la beauté de la nature qui restera un souvenir mémorable.</a:t>
            </a:r>
          </a:p>
          <a:p>
            <a:pPr algn="just">
              <a:spcBef>
                <a:spcPts val="600"/>
              </a:spcBef>
              <a:spcAft>
                <a:spcPts val="600"/>
              </a:spcAft>
            </a:pPr>
            <a:r>
              <a:rPr lang="fr-FR" i="0" dirty="0" smtClean="0">
                <a:solidFill>
                  <a:schemeClr val="tx1"/>
                </a:solidFill>
                <a:latin typeface="News Gothic MT" panose="020B0504020203020204" pitchFamily="34" charset="0"/>
              </a:rPr>
              <a:t>Retour en bateau à Puerto Banderas où vous attendra votre autocar pour le retour à El Calafate vers 18h30. </a:t>
            </a:r>
            <a:endParaRPr lang="fr-FR" dirty="0" smtClean="0">
              <a:latin typeface="News Gothic MT" panose="020B0504020203020204" pitchFamily="34" charset="0"/>
            </a:endParaRPr>
          </a:p>
          <a:p>
            <a:pPr algn="just">
              <a:spcBef>
                <a:spcPts val="600"/>
              </a:spcBef>
              <a:spcAft>
                <a:spcPts val="600"/>
              </a:spcAft>
            </a:pPr>
            <a:r>
              <a:rPr lang="fr-FR" dirty="0" smtClean="0">
                <a:latin typeface="News Gothic MT" panose="020B0504020203020204" pitchFamily="34" charset="0"/>
              </a:rPr>
              <a:t>Dîner à votre hôtel.</a:t>
            </a:r>
          </a:p>
          <a:p>
            <a:pPr marL="0" lvl="1">
              <a:spcBef>
                <a:spcPts val="600"/>
              </a:spcBef>
              <a:spcAft>
                <a:spcPts val="600"/>
              </a:spcAft>
            </a:pPr>
            <a:r>
              <a:rPr lang="fr-FR" dirty="0" smtClean="0">
                <a:latin typeface="News Gothic MT" panose="020B0504020203020204" pitchFamily="34" charset="0"/>
              </a:rPr>
              <a:t>Logement à l’hôtel à El Calafate. </a:t>
            </a:r>
          </a:p>
          <a:p>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8775" y="882204"/>
            <a:ext cx="6840000" cy="490636"/>
          </a:xfrm>
        </p:spPr>
        <p:txBody>
          <a:bodyPr/>
          <a:lstStyle/>
          <a:p>
            <a:r>
              <a:rPr lang="fr-FR" dirty="0" smtClean="0"/>
              <a:t> “ TANGO, ANDES &amp; PATAGONIE ”</a:t>
            </a:r>
            <a:endParaRPr lang="fr-FR" dirty="0"/>
          </a:p>
        </p:txBody>
      </p:sp>
      <p:sp>
        <p:nvSpPr>
          <p:cNvPr id="3" name="Espace réservé du texte 2"/>
          <p:cNvSpPr>
            <a:spLocks noGrp="1"/>
          </p:cNvSpPr>
          <p:nvPr>
            <p:ph type="body" idx="1"/>
          </p:nvPr>
        </p:nvSpPr>
        <p:spPr>
          <a:xfrm>
            <a:off x="358774" y="1448744"/>
            <a:ext cx="6840000" cy="379090"/>
          </a:xfrm>
        </p:spPr>
        <p:txBody>
          <a:bodyPr/>
          <a:lstStyle/>
          <a:p>
            <a:r>
              <a:rPr lang="fr-FR" sz="1400" dirty="0" smtClean="0"/>
              <a:t>13 jours </a:t>
            </a:r>
            <a:endParaRPr lang="fr-FR" sz="1400" dirty="0"/>
          </a:p>
        </p:txBody>
      </p:sp>
      <p:pic>
        <p:nvPicPr>
          <p:cNvPr id="1028" name="Picture 4" descr="C:\Users\mnguyen\Desktop\ARGENTINE sans tracé_V0.jpg"/>
          <p:cNvPicPr>
            <a:picLocks noGrp="1" noChangeAspect="1" noChangeArrowheads="1"/>
          </p:cNvPicPr>
          <p:nvPr>
            <p:ph type="pic" sz="quarter" idx="10"/>
          </p:nvPr>
        </p:nvPicPr>
        <p:blipFill>
          <a:blip r:embed="rId2" cstate="screen"/>
          <a:stretch>
            <a:fillRect/>
          </a:stretch>
        </p:blipFill>
        <p:spPr bwMode="auto">
          <a:xfrm>
            <a:off x="1692399" y="1890316"/>
            <a:ext cx="4032448" cy="5039493"/>
          </a:xfrm>
          <a:prstGeom prst="rect">
            <a:avLst/>
          </a:prstGeom>
          <a:noFill/>
        </p:spPr>
      </p:pic>
      <p:sp>
        <p:nvSpPr>
          <p:cNvPr id="5" name="Espace réservé du texte 4"/>
          <p:cNvSpPr>
            <a:spLocks noGrp="1"/>
          </p:cNvSpPr>
          <p:nvPr>
            <p:ph type="body" sz="quarter" idx="11"/>
          </p:nvPr>
        </p:nvSpPr>
        <p:spPr>
          <a:xfrm>
            <a:off x="358774" y="7074892"/>
            <a:ext cx="6839999" cy="3009355"/>
          </a:xfrm>
        </p:spPr>
        <p:txBody>
          <a:bodyPr/>
          <a:lstStyle/>
          <a:p>
            <a:r>
              <a:rPr lang="fr-FR" sz="1200" dirty="0" smtClean="0"/>
              <a:t>Une immersion  en trois temps au cœur de cette ‘’époustouflante ‘’Argentine.</a:t>
            </a:r>
          </a:p>
          <a:p>
            <a:r>
              <a:rPr lang="fr-FR" sz="1200" dirty="0" smtClean="0"/>
              <a:t>Après une première découverte de Buenos Aires, la fière, la séductrice, mélange de modernité et de tradition, vous plongerez au cœur du nord ouest andin, à 2 heures de vol de la Capitale, le dernier bastion indien de l’Argentine, aux confins du Chili, </a:t>
            </a:r>
          </a:p>
          <a:p>
            <a:r>
              <a:rPr lang="fr-FR" sz="1200" dirty="0" smtClean="0"/>
              <a:t>de la Bolivie et du Paraguay. </a:t>
            </a:r>
          </a:p>
          <a:p>
            <a:r>
              <a:rPr lang="fr-FR" sz="1200" dirty="0" smtClean="0"/>
              <a:t>Une tranche de Cordillère aux paysages étonnants, un défilé de déserts multicolores, de montagnes arides, de sommets enneigés, de plaines couvertes de cactus et </a:t>
            </a:r>
          </a:p>
          <a:p>
            <a:r>
              <a:rPr lang="fr-FR" sz="1200" dirty="0" smtClean="0"/>
              <a:t>de riches vallées de vignobles. </a:t>
            </a:r>
          </a:p>
          <a:p>
            <a:r>
              <a:rPr lang="fr-FR" sz="1200" dirty="0" smtClean="0"/>
              <a:t>Pour compléter ce périple ‘’ nordique ‘’, cap à l’extrême sud du pays et ses immenses étendues du cœur de la Patagonie avec les splendeurs du Parc National des Glaciers. Sans oublier une incursion au Chili  afin de découvrir le grandiose parc Torres del Paine. </a:t>
            </a:r>
          </a:p>
          <a:p>
            <a:r>
              <a:rPr lang="fr-FR" sz="1200" dirty="0" smtClean="0"/>
              <a:t>Retour enfin à Buenos Aires, pour terminer cet extraordinaire voyage au son d’un langoureux Tango.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cormier\AppData\Local\Microsoft\Windows\INetCache\Content.Outlook\RWL0EUF2\Full Day Paine_009.JPG"/>
          <p:cNvPicPr>
            <a:picLocks noGrp="1" noChangeAspect="1" noChangeArrowheads="1"/>
          </p:cNvPicPr>
          <p:nvPr>
            <p:ph type="pic" sz="quarter" idx="10"/>
          </p:nvPr>
        </p:nvPicPr>
        <p:blipFill>
          <a:blip r:embed="rId2" cstate="screen"/>
          <a:srcRect l="29" r="29"/>
          <a:stretch>
            <a:fillRect/>
          </a:stretch>
        </p:blipFill>
        <p:spPr bwMode="auto">
          <a:prstGeom prst="rect">
            <a:avLst/>
          </a:prstGeom>
          <a:noFill/>
        </p:spPr>
      </p:pic>
      <p:pic>
        <p:nvPicPr>
          <p:cNvPr id="1027" name="Picture 3" descr="C:\Users\ecormier\AppData\Local\Microsoft\Windows\INetCache\Content.Outlook\RWL0EUF2\Full Day Paine_010.JPG"/>
          <p:cNvPicPr>
            <a:picLocks noGrp="1" noChangeAspect="1" noChangeArrowheads="1"/>
          </p:cNvPicPr>
          <p:nvPr>
            <p:ph type="pic" sz="quarter" idx="11"/>
          </p:nvPr>
        </p:nvPicPr>
        <p:blipFill>
          <a:blip r:embed="rId3" cstate="screen"/>
          <a:srcRect l="11" r="1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EL CALAFATE  / parc de TORRE DEL PAINE / EL CALAFATE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 / CHILI</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24247" y="3330476"/>
            <a:ext cx="2232024" cy="6624638"/>
          </a:xfrm>
        </p:spPr>
        <p:txBody>
          <a:bodyPr/>
          <a:lstStyle/>
          <a:p>
            <a:pPr lvl="0"/>
            <a:r>
              <a:rPr lang="fr-FR" sz="1200" dirty="0" smtClean="0">
                <a:latin typeface="News Gothic MT" panose="020B0504020203020204" pitchFamily="34" charset="0"/>
              </a:rPr>
              <a:t>Journée  au Parc National de Torre del Paine à bord de véhicules Overland 4x 4</a:t>
            </a:r>
          </a:p>
          <a:p>
            <a:pPr lvl="0"/>
            <a:endParaRPr lang="fr-FR" sz="1200" dirty="0" smtClean="0">
              <a:latin typeface="News Gothic MT" panose="020B0504020203020204" pitchFamily="34" charset="0"/>
            </a:endParaRPr>
          </a:p>
          <a:p>
            <a:pPr>
              <a:buNone/>
            </a:pPr>
            <a:r>
              <a:rPr lang="fr-FR" sz="1600" b="0" i="1" dirty="0" smtClean="0">
                <a:latin typeface="News Gothic MT" panose="020B0504020203020204" pitchFamily="34" charset="0"/>
              </a:rPr>
              <a:t>Kilométrage et temps de route sur votre journée : 500 km – 6h de route </a:t>
            </a: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511" y="3330476"/>
            <a:ext cx="4500562" cy="6624638"/>
          </a:xfrm>
        </p:spPr>
        <p:txBody>
          <a:bodyPr/>
          <a:lstStyle/>
          <a:p>
            <a:pPr lvl="1"/>
            <a:r>
              <a:rPr lang="fr-FR" sz="1050" i="1" dirty="0" smtClean="0">
                <a:solidFill>
                  <a:schemeClr val="tx2"/>
                </a:solidFill>
                <a:latin typeface="News Gothic MT" panose="020B0504020203020204" pitchFamily="34" charset="0"/>
              </a:rPr>
              <a:t>Petit déjeuner à l’hôtel.</a:t>
            </a:r>
          </a:p>
          <a:p>
            <a:pPr lvl="1"/>
            <a:endParaRPr lang="fr-FR" sz="1050" dirty="0" smtClean="0">
              <a:latin typeface="News Gothic MT" panose="020B0504020203020204" pitchFamily="34" charset="0"/>
            </a:endParaRPr>
          </a:p>
          <a:p>
            <a:pPr lvl="1"/>
            <a:r>
              <a:rPr lang="fr-FR" sz="1050" b="1" i="0" dirty="0" smtClean="0">
                <a:solidFill>
                  <a:schemeClr val="tx1"/>
                </a:solidFill>
                <a:latin typeface="News Gothic MT" panose="020B0504020203020204" pitchFamily="34" charset="0"/>
              </a:rPr>
              <a:t>Cap vers l’autre Patagonie, cap sur le Chili. </a:t>
            </a:r>
          </a:p>
          <a:p>
            <a:pPr lvl="1"/>
            <a:endParaRPr lang="fr-FR" sz="1050" dirty="0" smtClean="0">
              <a:latin typeface="News Gothic MT" panose="020B0504020203020204" pitchFamily="34" charset="0"/>
            </a:endParaRPr>
          </a:p>
          <a:p>
            <a:pPr lvl="1"/>
            <a:r>
              <a:rPr lang="fr-FR" sz="1050" i="0" dirty="0" smtClean="0">
                <a:solidFill>
                  <a:schemeClr val="tx1"/>
                </a:solidFill>
                <a:latin typeface="News Gothic MT" panose="020B0504020203020204" pitchFamily="34" charset="0"/>
              </a:rPr>
              <a:t>Situé au cœur de la Patagonie australe chilienne à 210 km de Calafate, le Parc National de Torres Del Paine a une superficie de 242 000 ha. Par la curieuse et unique configuration de ses montagnes, glaciers, lacs, cascades, sa flore, sa faune il est considéré comme un des Parcs les plus beaux du monde. Il a été déclaré Réserve de la Biosphère en 1978 par l’Unesco. </a:t>
            </a:r>
          </a:p>
          <a:p>
            <a:pPr algn="just">
              <a:lnSpc>
                <a:spcPct val="100000"/>
              </a:lnSpc>
              <a:spcBef>
                <a:spcPts val="0"/>
              </a:spcBef>
              <a:spcAft>
                <a:spcPts val="0"/>
              </a:spcAft>
            </a:pPr>
            <a:r>
              <a:rPr lang="fr-FR" sz="1050" i="0" dirty="0" smtClean="0">
                <a:solidFill>
                  <a:schemeClr val="tx1"/>
                </a:solidFill>
                <a:latin typeface="News Gothic MT" panose="020B0504020203020204" pitchFamily="34" charset="0"/>
              </a:rPr>
              <a:t>Départ matinal à bord de véhicules spéciaux Overland type 4x4 permettant de gagner environ 200 km sur les itinéraires classiques en bus.  </a:t>
            </a:r>
          </a:p>
          <a:p>
            <a:pPr algn="just">
              <a:lnSpc>
                <a:spcPct val="100000"/>
              </a:lnSpc>
              <a:spcBef>
                <a:spcPts val="0"/>
              </a:spcBef>
              <a:spcAft>
                <a:spcPts val="0"/>
              </a:spcAft>
            </a:pPr>
            <a:endParaRPr lang="fr-FR" sz="1050" i="0" dirty="0" smtClean="0">
              <a:solidFill>
                <a:schemeClr val="tx1"/>
              </a:solidFill>
              <a:latin typeface="News Gothic MT" panose="020B0504020203020204" pitchFamily="34" charset="0"/>
            </a:endParaRPr>
          </a:p>
          <a:p>
            <a:pPr algn="just">
              <a:lnSpc>
                <a:spcPct val="100000"/>
              </a:lnSpc>
              <a:spcBef>
                <a:spcPts val="0"/>
              </a:spcBef>
              <a:spcAft>
                <a:spcPts val="0"/>
              </a:spcAft>
            </a:pPr>
            <a:r>
              <a:rPr lang="fr-FR" sz="1050" i="0" dirty="0" smtClean="0">
                <a:solidFill>
                  <a:schemeClr val="tx1"/>
                </a:solidFill>
                <a:latin typeface="News Gothic MT" panose="020B0504020203020204" pitchFamily="34" charset="0"/>
              </a:rPr>
              <a:t>Direction vers la frontière chilienne, le chemin alterne pistes et routes. Il faut compter environ 2h30 de route avant le passage de la frontière.  Formalités  de douane et continuation vers le premier stop panoramique de cette immersion patagonienne au Lago Sarmiento de Gamboa tout en observant les troupeaux de Guanacos (lamas de la région).  </a:t>
            </a:r>
          </a:p>
          <a:p>
            <a:pPr algn="just">
              <a:spcBef>
                <a:spcPts val="0"/>
              </a:spcBef>
              <a:spcAft>
                <a:spcPts val="0"/>
              </a:spcAft>
            </a:pPr>
            <a:r>
              <a:rPr lang="fr-FR" sz="1050" i="0" dirty="0" smtClean="0">
                <a:solidFill>
                  <a:schemeClr val="tx1"/>
                </a:solidFill>
                <a:latin typeface="News Gothic MT" panose="020B0504020203020204" pitchFamily="34" charset="0"/>
              </a:rPr>
              <a:t>Arrêt à la Lagune Amarga dont vous rejoindrez les rives après une courte marche. </a:t>
            </a:r>
          </a:p>
          <a:p>
            <a:pPr algn="just">
              <a:spcBef>
                <a:spcPts val="0"/>
              </a:spcBef>
              <a:spcAft>
                <a:spcPts val="0"/>
              </a:spcAft>
            </a:pPr>
            <a:endParaRPr lang="fr-FR" sz="1050" i="0" dirty="0" smtClean="0">
              <a:solidFill>
                <a:schemeClr val="tx1"/>
              </a:solidFill>
              <a:latin typeface="News Gothic MT" panose="020B0504020203020204" pitchFamily="34" charset="0"/>
            </a:endParaRPr>
          </a:p>
          <a:p>
            <a:pPr algn="just">
              <a:spcBef>
                <a:spcPts val="0"/>
              </a:spcBef>
              <a:spcAft>
                <a:spcPts val="0"/>
              </a:spcAft>
            </a:pPr>
            <a:r>
              <a:rPr lang="fr-FR" sz="1050" dirty="0" smtClean="0">
                <a:latin typeface="News Gothic MT" panose="020B0504020203020204" pitchFamily="34" charset="0"/>
              </a:rPr>
              <a:t>Déjeuner lunch box face à l’impressionnante Cascade Paine.</a:t>
            </a:r>
          </a:p>
          <a:p>
            <a:pPr algn="just">
              <a:spcBef>
                <a:spcPts val="0"/>
              </a:spcBef>
              <a:spcAft>
                <a:spcPts val="0"/>
              </a:spcAft>
            </a:pPr>
            <a:endParaRPr lang="fr-FR" sz="1050" dirty="0" smtClean="0">
              <a:latin typeface="News Gothic MT" panose="020B0504020203020204" pitchFamily="34" charset="0"/>
            </a:endParaRPr>
          </a:p>
          <a:p>
            <a:pPr algn="just">
              <a:spcBef>
                <a:spcPts val="0"/>
              </a:spcBef>
              <a:spcAft>
                <a:spcPts val="0"/>
              </a:spcAft>
            </a:pPr>
            <a:r>
              <a:rPr lang="fr-FR" sz="1050" i="0" dirty="0" smtClean="0">
                <a:solidFill>
                  <a:schemeClr val="tx1"/>
                </a:solidFill>
                <a:latin typeface="News Gothic MT" panose="020B0504020203020204" pitchFamily="34" charset="0"/>
              </a:rPr>
              <a:t>On continue cette aventure au cœur du Parc à la découverte de cette nature extraordinaire avec les lagunes Larga et Mariposa avant d’atteindre le Mirador supérieur del Lago Nordenskjold. Vue panoramique exceptionnelle sur Los Cuernos (trois montagnes emblématiques du parc).</a:t>
            </a:r>
          </a:p>
          <a:p>
            <a:pPr algn="just">
              <a:spcBef>
                <a:spcPts val="0"/>
              </a:spcBef>
              <a:spcAft>
                <a:spcPts val="0"/>
              </a:spcAft>
            </a:pPr>
            <a:endParaRPr lang="fr-FR" sz="1050" i="0" dirty="0" smtClean="0">
              <a:solidFill>
                <a:schemeClr val="tx1"/>
              </a:solidFill>
              <a:latin typeface="News Gothic MT" panose="020B0504020203020204" pitchFamily="34" charset="0"/>
            </a:endParaRPr>
          </a:p>
          <a:p>
            <a:pPr algn="just">
              <a:spcBef>
                <a:spcPts val="0"/>
              </a:spcBef>
              <a:spcAft>
                <a:spcPts val="0"/>
              </a:spcAft>
            </a:pPr>
            <a:r>
              <a:rPr lang="fr-FR" sz="1050" i="0" dirty="0" smtClean="0">
                <a:solidFill>
                  <a:schemeClr val="tx1"/>
                </a:solidFill>
                <a:latin typeface="News Gothic MT" panose="020B0504020203020204" pitchFamily="34" charset="0"/>
              </a:rPr>
              <a:t>L’étape suivante vous conduira vers Salto Grande. Randonnée facile de 45  min (si les conditions climatiques le permettent) vers le Lac pour mieux vous approcher de Los Cuernos. </a:t>
            </a:r>
          </a:p>
          <a:p>
            <a:pPr algn="just">
              <a:spcBef>
                <a:spcPts val="0"/>
              </a:spcBef>
              <a:spcAft>
                <a:spcPts val="0"/>
              </a:spcAft>
            </a:pPr>
            <a:endParaRPr lang="fr-FR" sz="1050" i="0" dirty="0" smtClean="0">
              <a:solidFill>
                <a:schemeClr val="tx1"/>
              </a:solidFill>
              <a:latin typeface="News Gothic MT" panose="020B0504020203020204" pitchFamily="34" charset="0"/>
            </a:endParaRPr>
          </a:p>
          <a:p>
            <a:pPr algn="just">
              <a:spcBef>
                <a:spcPts val="0"/>
              </a:spcBef>
              <a:spcAft>
                <a:spcPts val="0"/>
              </a:spcAft>
            </a:pPr>
            <a:r>
              <a:rPr lang="fr-FR" sz="1050" i="0" dirty="0" smtClean="0">
                <a:solidFill>
                  <a:schemeClr val="tx1"/>
                </a:solidFill>
                <a:latin typeface="News Gothic MT" panose="020B0504020203020204" pitchFamily="34" charset="0"/>
              </a:rPr>
              <a:t>Sur le trajet du retour arrêt au Lago Pehoe pour y observer la magnifique Vallée Del Francés.  Retour vers 20h à El Calafate.</a:t>
            </a:r>
          </a:p>
          <a:p>
            <a:pPr algn="just">
              <a:spcBef>
                <a:spcPts val="0"/>
              </a:spcBef>
              <a:spcAft>
                <a:spcPts val="0"/>
              </a:spcAft>
            </a:pPr>
            <a:endParaRPr lang="fr-FR" sz="1050" i="0" dirty="0" smtClean="0">
              <a:solidFill>
                <a:schemeClr val="tx1"/>
              </a:solidFill>
              <a:latin typeface="News Gothic MT" panose="020B0504020203020204" pitchFamily="34" charset="0"/>
            </a:endParaRPr>
          </a:p>
          <a:p>
            <a:pPr algn="just">
              <a:spcBef>
                <a:spcPts val="0"/>
              </a:spcBef>
              <a:spcAft>
                <a:spcPts val="0"/>
              </a:spcAft>
            </a:pPr>
            <a:r>
              <a:rPr lang="fr-FR" sz="1050" dirty="0" smtClean="0">
                <a:latin typeface="News Gothic MT" panose="020B0504020203020204" pitchFamily="34" charset="0"/>
              </a:rPr>
              <a:t>Dîner à votre hôtel. </a:t>
            </a:r>
          </a:p>
          <a:p>
            <a:pPr marL="0" lvl="1">
              <a:spcBef>
                <a:spcPts val="1200"/>
              </a:spcBef>
              <a:spcAft>
                <a:spcPts val="1200"/>
              </a:spcAft>
            </a:pPr>
            <a:r>
              <a:rPr lang="fr-FR" sz="1050" dirty="0" smtClean="0">
                <a:latin typeface="News Gothic MT" panose="020B0504020203020204" pitchFamily="34" charset="0"/>
              </a:rPr>
              <a:t>Logement à l’hôtel à El Calafate. </a:t>
            </a:r>
          </a:p>
          <a:p>
            <a:endParaRPr lang="fr-FR" sz="1050"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Argentine Eric 28.JPG"/>
          <p:cNvPicPr>
            <a:picLocks noGrp="1" noChangeAspect="1"/>
          </p:cNvPicPr>
          <p:nvPr>
            <p:ph type="pic" sz="quarter" idx="10"/>
          </p:nvPr>
        </p:nvPicPr>
        <p:blipFill>
          <a:blip r:embed="rId2" cstate="screen"/>
          <a:srcRect l="29" r="29"/>
          <a:stretch>
            <a:fillRect/>
          </a:stretch>
        </p:blipFill>
        <p:spPr/>
      </p:pic>
      <p:pic>
        <p:nvPicPr>
          <p:cNvPr id="9" name="Picture 2" descr="381808"/>
          <p:cNvPicPr>
            <a:picLocks noGrp="1" noChangeAspect="1" noChangeArrowheads="1"/>
          </p:cNvPicPr>
          <p:nvPr>
            <p:ph type="pic" sz="quarter" idx="11"/>
          </p:nvPr>
        </p:nvPicPr>
        <p:blipFill>
          <a:blip r:embed="rId3" cstate="screen"/>
          <a:srcRect l="11" r="1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EL CALAFATE  / PERITO MORENO  </a:t>
            </a:r>
            <a:r>
              <a:rPr lang="fr-FR" b="1" dirty="0" smtClean="0">
                <a:latin typeface="News Gothic MT" panose="020B0504020203020204" pitchFamily="34" charset="0"/>
                <a:sym typeface="Wingdings"/>
              </a:rPr>
              <a:t>  buenos aires</a:t>
            </a:r>
            <a:r>
              <a:rPr lang="es-ES" b="1" dirty="0" smtClean="0">
                <a:latin typeface="News Gothic MT" panose="020B0504020203020204" pitchFamily="34" charset="0"/>
              </a:rPr>
              <a:t>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252239" y="3258468"/>
            <a:ext cx="2232024" cy="6624638"/>
          </a:xfrm>
        </p:spPr>
        <p:txBody>
          <a:bodyPr/>
          <a:lstStyle/>
          <a:p>
            <a:pPr lvl="0"/>
            <a:r>
              <a:rPr lang="fr-FR" sz="1200" dirty="0" smtClean="0">
                <a:latin typeface="News Gothic MT" panose="020B0504020203020204" pitchFamily="34" charset="0"/>
              </a:rPr>
              <a:t>Excursion au Périto Moreno</a:t>
            </a:r>
          </a:p>
          <a:p>
            <a:pPr lvl="0"/>
            <a:r>
              <a:rPr lang="fr-FR" sz="1200" dirty="0" smtClean="0">
                <a:latin typeface="News Gothic MT" panose="020B0504020203020204" pitchFamily="34" charset="0"/>
              </a:rPr>
              <a:t>Déjeuner face au glacier</a:t>
            </a:r>
          </a:p>
          <a:p>
            <a:pPr lvl="0"/>
            <a:r>
              <a:rPr lang="fr-FR" sz="1200" dirty="0" smtClean="0">
                <a:latin typeface="News Gothic MT" panose="020B0504020203020204" pitchFamily="34" charset="0"/>
              </a:rPr>
              <a:t>Vol pour Buenos Aires </a:t>
            </a:r>
          </a:p>
          <a:p>
            <a:pPr lvl="0"/>
            <a:endParaRPr lang="fr-FR" sz="1200" dirty="0" smtClean="0">
              <a:latin typeface="News Gothic MT" panose="020B0504020203020204" pitchFamily="34" charset="0"/>
            </a:endParaRPr>
          </a:p>
          <a:p>
            <a:pPr lvl="0"/>
            <a:endParaRPr lang="fr-FR" sz="1200" dirty="0" smtClean="0">
              <a:latin typeface="News Gothic MT" panose="020B0504020203020204" pitchFamily="34" charset="0"/>
            </a:endParaRPr>
          </a:p>
          <a:p>
            <a:pPr lvl="0"/>
            <a:endParaRPr lang="fr-FR" sz="1200"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et temps de route sur votre journée : 190 km  - 4h de route</a:t>
            </a:r>
          </a:p>
          <a:p>
            <a:pPr lvl="0"/>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511" y="3258468"/>
            <a:ext cx="4500562" cy="6264721"/>
          </a:xfrm>
        </p:spPr>
        <p:txBody>
          <a:bodyPr/>
          <a:lstStyle/>
          <a:p>
            <a:pPr lvl="1"/>
            <a:r>
              <a:rPr lang="fr-FR" b="1" i="1" dirty="0" smtClean="0">
                <a:solidFill>
                  <a:schemeClr val="tx2"/>
                </a:solidFill>
                <a:latin typeface="News Gothic MT" panose="020B0504020203020204" pitchFamily="34" charset="0"/>
              </a:rPr>
              <a:t>Petit déjeuner à l’hôtel</a:t>
            </a:r>
            <a:r>
              <a:rPr lang="fr-FR" i="1" dirty="0" smtClean="0">
                <a:solidFill>
                  <a:schemeClr val="tx2"/>
                </a:solidFill>
                <a:latin typeface="News Gothic MT" panose="020B0504020203020204" pitchFamily="34" charset="0"/>
              </a:rPr>
              <a:t>.</a:t>
            </a:r>
          </a:p>
          <a:p>
            <a:pPr lvl="1"/>
            <a:r>
              <a:rPr lang="fr-FR" dirty="0" smtClean="0">
                <a:latin typeface="News Gothic MT" panose="020B0504020203020204" pitchFamily="34" charset="0"/>
              </a:rPr>
              <a:t> </a:t>
            </a:r>
          </a:p>
          <a:p>
            <a:pPr lvl="1"/>
            <a:r>
              <a:rPr lang="fr-FR" b="1" dirty="0" smtClean="0">
                <a:latin typeface="News Gothic MT" panose="020B0504020203020204" pitchFamily="34" charset="0"/>
              </a:rPr>
              <a:t>Tête à tête avec un mythe, le Perito Moreno.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Départ pour la découverte du Parc National des Glaciers, classé patrimoine mondial par l’Unesco et le fameux Perito Moreno, le plus célèbre des glaciers argentins. </a:t>
            </a:r>
          </a:p>
          <a:p>
            <a:pPr lvl="1"/>
            <a:r>
              <a:rPr lang="fr-FR" b="1" dirty="0" smtClean="0">
                <a:latin typeface="News Gothic MT" panose="020B0504020203020204" pitchFamily="34" charset="0"/>
              </a:rPr>
              <a:t> </a:t>
            </a:r>
            <a:endParaRPr lang="fr-FR" dirty="0" smtClean="0">
              <a:latin typeface="News Gothic MT" panose="020B0504020203020204" pitchFamily="34" charset="0"/>
            </a:endParaRPr>
          </a:p>
          <a:p>
            <a:pPr lvl="1"/>
            <a:r>
              <a:rPr lang="fr-FR" dirty="0" smtClean="0">
                <a:latin typeface="News Gothic MT" panose="020B0504020203020204" pitchFamily="34" charset="0"/>
              </a:rPr>
              <a:t>Première approche avec un safari nautique au pied du glacier. Vous vivrez une journée extraordinaire en effectuant une croisière (collective) d’une heure pour découvrir la partie sud du glacier. Cette croisière permet d’approcher au plus près le glacier et son impressionnante façade. Une muraille bleutée planant au-dessus des eaux du lac. Simplement somptueux !</a:t>
            </a:r>
            <a:r>
              <a:rPr lang="fr-FR" b="1" dirty="0" smtClean="0">
                <a:latin typeface="News Gothic MT" panose="020B0504020203020204" pitchFamily="34" charset="0"/>
              </a:rPr>
              <a:t> </a:t>
            </a:r>
          </a:p>
          <a:p>
            <a:pPr lvl="1"/>
            <a:endParaRPr lang="fr-FR" b="1" dirty="0" smtClean="0">
              <a:latin typeface="News Gothic MT" panose="020B0504020203020204" pitchFamily="34" charset="0"/>
            </a:endParaRPr>
          </a:p>
          <a:p>
            <a:pPr lvl="1"/>
            <a:r>
              <a:rPr lang="fr-FR" dirty="0" smtClean="0">
                <a:latin typeface="News Gothic MT" panose="020B0504020203020204" pitchFamily="34" charset="0"/>
              </a:rPr>
              <a:t>Promenade et observation depuis un maillage sophistiqué de passerelles installées face au Glacier. </a:t>
            </a:r>
          </a:p>
          <a:p>
            <a:pPr lvl="1"/>
            <a:r>
              <a:rPr lang="fr-FR" dirty="0" smtClean="0">
                <a:latin typeface="News Gothic MT" panose="020B0504020203020204" pitchFamily="34" charset="0"/>
              </a:rPr>
              <a:t>On observe le glacier mais surtout on l’écoute : il grince, gronde, craque, résonne.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Véritable muraille dont la langue frontale dépasse les 5 km de largeur et les 80 mètres de hauteur, le glacier est sans cesse en mouvement.  Des pans entiers de glace se détachent et s’enfoncent bruyamment dans les eaux, offrant aux visiteurs le plus époustouflant des spectacles naturels.</a:t>
            </a:r>
          </a:p>
          <a:p>
            <a:pPr lvl="1"/>
            <a:r>
              <a:rPr lang="fr-FR" dirty="0" smtClean="0">
                <a:latin typeface="News Gothic MT" panose="020B0504020203020204" pitchFamily="34" charset="0"/>
              </a:rPr>
              <a:t>En 4 ans, le niveau des eaux du lac, alimenté par les rivières du Cerro Cervantès et du Cerro Adriana, a monté de 20 à 36 mètres.  Sous une pression alors énorme, le glacier éclate brutalement et déverse dans le canal de Tampanos des tonnes de glace et d’eau qui balaient tout sur son passage. </a:t>
            </a:r>
          </a:p>
          <a:p>
            <a:pPr lvl="1"/>
            <a:r>
              <a:rPr lang="fr-FR" dirty="0" smtClean="0">
                <a:latin typeface="News Gothic MT" panose="020B0504020203020204" pitchFamily="34" charset="0"/>
              </a:rPr>
              <a:t> </a:t>
            </a:r>
          </a:p>
          <a:p>
            <a:pPr lvl="1"/>
            <a:r>
              <a:rPr lang="fr-FR" b="1" dirty="0" smtClean="0">
                <a:latin typeface="News Gothic MT" panose="020B0504020203020204" pitchFamily="34" charset="0"/>
              </a:rPr>
              <a:t> </a:t>
            </a:r>
            <a:r>
              <a:rPr lang="fr-FR" i="1" dirty="0" smtClean="0">
                <a:solidFill>
                  <a:schemeClr val="accent4"/>
                </a:solidFill>
                <a:latin typeface="News Gothic MT" panose="020B0504020203020204" pitchFamily="34" charset="0"/>
              </a:rPr>
              <a:t>Déjeuner dans un restaurant face au glacier.</a:t>
            </a:r>
          </a:p>
          <a:p>
            <a:pPr lvl="1"/>
            <a:r>
              <a:rPr lang="fr-FR" dirty="0" smtClean="0">
                <a:latin typeface="News Gothic MT" panose="020B0504020203020204" pitchFamily="34" charset="0"/>
              </a:rPr>
              <a:t> </a:t>
            </a:r>
          </a:p>
          <a:p>
            <a:pPr lvl="1"/>
            <a:r>
              <a:rPr lang="fr-FR" dirty="0" smtClean="0">
                <a:latin typeface="News Gothic MT" panose="020B0504020203020204" pitchFamily="34" charset="0"/>
              </a:rPr>
              <a:t>Retour vers Calafate en fin d’après midi et envol pour Buenos Aires. </a:t>
            </a:r>
          </a:p>
          <a:p>
            <a:pPr lvl="1"/>
            <a:r>
              <a:rPr lang="fr-FR" i="1" dirty="0" smtClean="0">
                <a:solidFill>
                  <a:schemeClr val="bg1">
                    <a:lumMod val="50000"/>
                  </a:schemeClr>
                </a:solidFill>
                <a:latin typeface="News Gothic MT" panose="020B0504020203020204" pitchFamily="34" charset="0"/>
              </a:rPr>
              <a:t>(horaire prévu : 19h00 / 21h55).</a:t>
            </a:r>
          </a:p>
          <a:p>
            <a:pPr lvl="1"/>
            <a:endParaRPr lang="fr-FR" i="1" dirty="0" smtClean="0">
              <a:solidFill>
                <a:schemeClr val="bg1">
                  <a:lumMod val="50000"/>
                </a:schemeClr>
              </a:solidFill>
              <a:latin typeface="News Gothic MT" panose="020B0504020203020204" pitchFamily="34" charset="0"/>
            </a:endParaRPr>
          </a:p>
          <a:p>
            <a:pPr lvl="1"/>
            <a:r>
              <a:rPr lang="fr-FR" i="1" dirty="0" smtClean="0">
                <a:solidFill>
                  <a:schemeClr val="accent4"/>
                </a:solidFill>
                <a:latin typeface="News Gothic MT" panose="020B0504020203020204" pitchFamily="34" charset="0"/>
              </a:rPr>
              <a:t>Dîner dans un restaurant à proximité de votre hôtel. </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Logement à l’hôtel à Buenos Aires. </a:t>
            </a:r>
          </a:p>
          <a:p>
            <a:pPr lvl="1"/>
            <a:endParaRPr lang="fr-FR" i="1" dirty="0" smtClean="0">
              <a:solidFill>
                <a:schemeClr val="accent4"/>
              </a:solidFill>
              <a:latin typeface="News Gothic MT" panose="020B0504020203020204" pitchFamily="34" charset="0"/>
            </a:endParaRPr>
          </a:p>
          <a:p>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n°10</a:t>
            </a:r>
          </a:p>
        </p:txBody>
      </p:sp>
      <p:sp>
        <p:nvSpPr>
          <p:cNvPr id="8" name="Rectangle 7"/>
          <p:cNvSpPr/>
          <p:nvPr/>
        </p:nvSpPr>
        <p:spPr>
          <a:xfrm>
            <a:off x="396255" y="4986660"/>
            <a:ext cx="2016224" cy="677108"/>
          </a:xfrm>
          <a:prstGeom prst="rect">
            <a:avLst/>
          </a:prstGeom>
        </p:spPr>
        <p:txBody>
          <a:bodyPr wrap="square">
            <a:spAutoFit/>
          </a:bodyPr>
          <a:lstStyle/>
          <a:p>
            <a:pPr lvl="0"/>
            <a:endParaRPr lang="fr-FR" sz="1200" b="0" dirty="0" smtClean="0">
              <a:latin typeface="+mn-lt"/>
            </a:endParaRPr>
          </a:p>
          <a:p>
            <a:pPr lvl="0"/>
            <a:endParaRPr lang="fr-FR" sz="1200" b="0" dirty="0" smtClean="0">
              <a:latin typeface="+mn-lt"/>
            </a:endParaRPr>
          </a:p>
          <a:p>
            <a:pPr lvl="0"/>
            <a:endParaRPr lang="fr-FR" dirty="0" smtClean="0">
              <a:latin typeface="Neutra Text" pitchFamily="5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BUENOS AIRES.jpg"/>
          <p:cNvPicPr>
            <a:picLocks noGrp="1" noChangeAspect="1"/>
          </p:cNvPicPr>
          <p:nvPr>
            <p:ph type="pic" sz="quarter" idx="10"/>
          </p:nvPr>
        </p:nvPicPr>
        <p:blipFill>
          <a:blip r:embed="rId2" cstate="screen"/>
          <a:srcRect l="4" r="4"/>
          <a:stretch>
            <a:fillRect/>
          </a:stretch>
        </p:blipFill>
        <p:spPr/>
      </p:pic>
      <p:pic>
        <p:nvPicPr>
          <p:cNvPr id="7" name="Espace réservé pour une image  3" descr="Argentine Eric 4.JPG"/>
          <p:cNvPicPr>
            <a:picLocks noGrp="1" noChangeAspect="1"/>
          </p:cNvPicPr>
          <p:nvPr>
            <p:ph type="pic" sz="quarter" idx="11"/>
          </p:nvPr>
        </p:nvPicPr>
        <p:blipFill>
          <a:blip r:embed="rId3" cstate="screen"/>
          <a:srcRect l="11" r="11"/>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BUENOS AIRES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96255" y="3330476"/>
            <a:ext cx="2232024" cy="6624638"/>
          </a:xfrm>
        </p:spPr>
        <p:txBody>
          <a:bodyPr/>
          <a:lstStyle/>
          <a:p>
            <a:pPr lvl="0"/>
            <a:r>
              <a:rPr lang="fr-FR" sz="1200" dirty="0" smtClean="0">
                <a:latin typeface="News Gothic MT" panose="020B0504020203020204" pitchFamily="34" charset="0"/>
              </a:rPr>
              <a:t>Découverte du quartier de San Telmo</a:t>
            </a:r>
          </a:p>
          <a:p>
            <a:pPr lvl="0"/>
            <a:r>
              <a:rPr lang="fr-FR" sz="1200" dirty="0" smtClean="0">
                <a:latin typeface="News Gothic MT" panose="020B0504020203020204" pitchFamily="34" charset="0"/>
              </a:rPr>
              <a:t>Cours de Tango</a:t>
            </a:r>
          </a:p>
          <a:p>
            <a:pPr lvl="0"/>
            <a:r>
              <a:rPr lang="fr-FR" sz="1200" dirty="0" smtClean="0">
                <a:latin typeface="News Gothic MT" panose="020B0504020203020204" pitchFamily="34" charset="0"/>
              </a:rPr>
              <a:t>Dégustation de vins</a:t>
            </a:r>
          </a:p>
          <a:p>
            <a:pPr lvl="0"/>
            <a:r>
              <a:rPr lang="fr-FR" sz="1200" dirty="0" smtClean="0">
                <a:latin typeface="News Gothic MT" panose="020B0504020203020204" pitchFamily="34" charset="0"/>
              </a:rPr>
              <a:t>Dîner et spectacle de Tango </a:t>
            </a: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511" y="3330476"/>
            <a:ext cx="4500562" cy="6624638"/>
          </a:xfrm>
        </p:spPr>
        <p:txBody>
          <a:bodyPr/>
          <a:lstStyle/>
          <a:p>
            <a:pPr lvl="1"/>
            <a:r>
              <a:rPr lang="fr-FR" sz="1000" b="1" i="1" dirty="0" smtClean="0">
                <a:solidFill>
                  <a:schemeClr val="tx2"/>
                </a:solidFill>
                <a:latin typeface="News Gothic MT" panose="020B0504020203020204" pitchFamily="34" charset="0"/>
              </a:rPr>
              <a:t>Petit déjeuner à l’hôtel.</a:t>
            </a:r>
          </a:p>
          <a:p>
            <a:pPr lvl="1"/>
            <a:endParaRPr lang="fr-FR" sz="1000" dirty="0" smtClean="0">
              <a:latin typeface="News Gothic MT" panose="020B0504020203020204" pitchFamily="34" charset="0"/>
            </a:endParaRPr>
          </a:p>
          <a:p>
            <a:pPr lvl="1">
              <a:lnSpc>
                <a:spcPct val="100000"/>
              </a:lnSpc>
              <a:spcBef>
                <a:spcPts val="0"/>
              </a:spcBef>
            </a:pPr>
            <a:r>
              <a:rPr lang="fr-FR" sz="1000" b="1" dirty="0" smtClean="0">
                <a:latin typeface="News Gothic MT" panose="020B0504020203020204" pitchFamily="34" charset="0"/>
              </a:rPr>
              <a:t>Authentique, historique ou coquine, Buenos Aires séduit!</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Découverte du quartier de San Telmo, l’un des « barrios » les plus agréables de Buenos Aires, plein de charme,  de caractère et d’histoire. </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On commence la journée par un cours de Tango d’une heure. Cela sera l’occasion d’exprimer vos talents dans les bras d'un bel « hidalgo » ou dans ceux d'une belle '' portena ‘‘.</a:t>
            </a:r>
          </a:p>
          <a:p>
            <a:pPr lvl="1">
              <a:lnSpc>
                <a:spcPct val="100000"/>
              </a:lnSpc>
              <a:spcBef>
                <a:spcPts val="0"/>
              </a:spcBef>
            </a:pPr>
            <a:r>
              <a:rPr lang="fr-FR" sz="1000" dirty="0" smtClean="0">
                <a:latin typeface="News Gothic MT" panose="020B0504020203020204" pitchFamily="34" charset="0"/>
              </a:rPr>
              <a:t> </a:t>
            </a:r>
          </a:p>
          <a:p>
            <a:pPr lvl="2" algn="just">
              <a:lnSpc>
                <a:spcPct val="100000"/>
              </a:lnSpc>
              <a:spcBef>
                <a:spcPts val="0"/>
              </a:spcBef>
            </a:pPr>
            <a:r>
              <a:rPr lang="fr-FR" sz="1000" dirty="0" smtClean="0">
                <a:latin typeface="News Gothic MT" panose="020B0504020203020204" pitchFamily="34" charset="0"/>
              </a:rPr>
              <a:t>Pour vous imprégner de son ambiance si particulière, vous vous promènerez dans son vieux marché, le dernier marché alimentaire de la ville, installé dans l'esprit des halles d'autrefois avec verrières, poutres en fer forgé où marchands de fruits, légumes, bouchers côtoient des vendeurs d’antiquités, de tissus.</a:t>
            </a:r>
          </a:p>
          <a:p>
            <a:pPr lvl="2" algn="just">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Continuation de la promenade sur la Calle Defensa,  c’est là que se trouve la véritable âme de San Telmo entre pavés irréguliers et vieilles façades. C’est aussi ici que se trouve la maison Ezeiza, l’atelier du dernier luthier argentin, fabriquant de «Bandoneons» (accordéons de Tango).</a:t>
            </a:r>
          </a:p>
          <a:p>
            <a:pPr lvl="1">
              <a:lnSpc>
                <a:spcPct val="100000"/>
              </a:lnSpc>
              <a:spcBef>
                <a:spcPts val="0"/>
              </a:spcBef>
            </a:pPr>
            <a:r>
              <a:rPr lang="fr-FR" sz="1000" dirty="0" smtClean="0">
                <a:latin typeface="News Gothic MT" panose="020B0504020203020204" pitchFamily="34" charset="0"/>
              </a:rPr>
              <a:t>Après une visite de l’atelier, place à la démonstration. </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 </a:t>
            </a:r>
          </a:p>
          <a:p>
            <a:pPr lvl="1">
              <a:lnSpc>
                <a:spcPct val="100000"/>
              </a:lnSpc>
              <a:spcBef>
                <a:spcPts val="0"/>
              </a:spcBef>
            </a:pPr>
            <a:r>
              <a:rPr lang="fr-FR" sz="1000" b="1" i="1" dirty="0" smtClean="0">
                <a:solidFill>
                  <a:schemeClr val="tx2"/>
                </a:solidFill>
                <a:latin typeface="News Gothic MT" panose="020B0504020203020204" pitchFamily="34" charset="0"/>
              </a:rPr>
              <a:t>Déjeuner dans un restaurant populaire du quartier.</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L’après-midi, la ville dévoile d’autres secrets dans le quartier plus canaille et plus populaire, La Boca. C’est aussi ici que se dresse le stade de la Bombonera  et sa célèbre équipe de football Boca Juniors.</a:t>
            </a:r>
          </a:p>
          <a:p>
            <a:pPr lvl="1">
              <a:lnSpc>
                <a:spcPct val="100000"/>
              </a:lnSpc>
              <a:spcBef>
                <a:spcPts val="0"/>
              </a:spcBef>
            </a:pPr>
            <a:r>
              <a:rPr lang="fr-FR" sz="1000" dirty="0" smtClean="0">
                <a:latin typeface="News Gothic MT" panose="020B0504020203020204" pitchFamily="34" charset="0"/>
              </a:rPr>
              <a:t>Découverte du minuscule et surprenant passage de Caminito, la carte postale la plus caractéristique de Buenos Aires avec ses maisons toutes colorées.</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Retour à l’hôtel en fin d’après midi.</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i="1" dirty="0" smtClean="0">
                <a:solidFill>
                  <a:schemeClr val="tx2"/>
                </a:solidFill>
                <a:latin typeface="News Gothic MT" panose="020B0504020203020204" pitchFamily="34" charset="0"/>
              </a:rPr>
              <a:t>Dîner et spectacle de tango au Café de Los Angelitos</a:t>
            </a:r>
            <a:r>
              <a:rPr lang="fr-FR" sz="1000" dirty="0" smtClean="0">
                <a:latin typeface="News Gothic MT" panose="020B0504020203020204" pitchFamily="34" charset="0"/>
              </a:rPr>
              <a:t> :</a:t>
            </a:r>
            <a:r>
              <a:rPr lang="fr-FR" sz="1000" b="1" dirty="0" smtClean="0">
                <a:latin typeface="News Gothic MT" panose="020B0504020203020204" pitchFamily="34" charset="0"/>
              </a:rPr>
              <a:t> </a:t>
            </a:r>
            <a:r>
              <a:rPr lang="fr-FR" sz="1000" dirty="0" smtClean="0">
                <a:latin typeface="News Gothic MT" panose="020B0504020203020204" pitchFamily="34" charset="0"/>
              </a:rPr>
              <a:t>Vous ne pouviez pas terminer ce périple argentin sans une belle soirée de Gala Tango, le Tango l’âme de l’Argentine, le Tango et  son mythe le célèbre chanteur à la voix de velours Carlos Gardel. La soirée débutera par une dégustation de vins argentins animée par un sommelier haut en couleur...</a:t>
            </a:r>
          </a:p>
          <a:p>
            <a:pPr lvl="1">
              <a:lnSpc>
                <a:spcPct val="100000"/>
              </a:lnSpc>
              <a:spcBef>
                <a:spcPts val="0"/>
              </a:spcBef>
            </a:pPr>
            <a:endParaRPr lang="fr-FR" sz="1000" dirty="0" smtClean="0">
              <a:latin typeface="News Gothic MT" panose="020B0504020203020204" pitchFamily="34" charset="0"/>
            </a:endParaRPr>
          </a:p>
          <a:p>
            <a:pPr lvl="1">
              <a:lnSpc>
                <a:spcPct val="100000"/>
              </a:lnSpc>
              <a:spcBef>
                <a:spcPts val="0"/>
              </a:spcBef>
            </a:pPr>
            <a:r>
              <a:rPr lang="fr-FR" sz="1000" dirty="0" smtClean="0">
                <a:latin typeface="News Gothic MT" panose="020B0504020203020204" pitchFamily="34" charset="0"/>
              </a:rPr>
              <a:t>Logement à l’hôtel à Buenos Aires.</a:t>
            </a:r>
          </a:p>
          <a:p>
            <a:endParaRPr lang="fr-FR" sz="1000"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126765.ori.jpg"/>
          <p:cNvPicPr>
            <a:picLocks noGrp="1" noChangeAspect="1"/>
          </p:cNvPicPr>
          <p:nvPr>
            <p:ph type="pic" sz="quarter" idx="10"/>
          </p:nvPr>
        </p:nvPicPr>
        <p:blipFill>
          <a:blip r:embed="rId2" cstate="screen"/>
          <a:srcRect t="3445" b="3445"/>
          <a:stretch>
            <a:fillRect/>
          </a:stretch>
        </p:blip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BUENOS</a:t>
            </a:r>
            <a:r>
              <a:rPr lang="es-ES" b="1" dirty="0" smtClean="0"/>
              <a:t> AIRES  ( TIGRE &amp; DELTA DU PARANA ) </a:t>
            </a:r>
            <a:r>
              <a:rPr lang="fr-FR" b="1" dirty="0" smtClean="0">
                <a:sym typeface="Wingdings"/>
              </a:rPr>
              <a:t>  </a:t>
            </a:r>
            <a:r>
              <a:rPr lang="en-GB" b="1" dirty="0" smtClean="0"/>
              <a:t>PARIS </a:t>
            </a:r>
            <a:r>
              <a:rPr lang="es-ES" dirty="0" smtClean="0"/>
              <a:t>	       </a:t>
            </a:r>
            <a:endParaRPr lang="fr-FR" dirty="0"/>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58776" y="3330476"/>
            <a:ext cx="2232024" cy="6624638"/>
          </a:xfrm>
        </p:spPr>
        <p:txBody>
          <a:bodyPr/>
          <a:lstStyle/>
          <a:p>
            <a:pPr lvl="0"/>
            <a:r>
              <a:rPr lang="fr-FR" sz="1200" dirty="0" smtClean="0">
                <a:latin typeface="News Gothic MT" panose="020B0504020203020204" pitchFamily="34" charset="0"/>
              </a:rPr>
              <a:t>Delta du fleuve Paraná</a:t>
            </a:r>
          </a:p>
          <a:p>
            <a:pPr lvl="0"/>
            <a:r>
              <a:rPr lang="fr-FR" sz="1200" dirty="0" smtClean="0">
                <a:latin typeface="News Gothic MT" panose="020B0504020203020204" pitchFamily="34" charset="0"/>
              </a:rPr>
              <a:t>Vol international pour Paris</a:t>
            </a: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sur votre journée : 140 km</a:t>
            </a: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a:xfrm>
            <a:off x="2700338" y="3330476"/>
            <a:ext cx="4500562" cy="6408737"/>
          </a:xfrm>
        </p:spPr>
        <p:txBody>
          <a:bodyPr/>
          <a:lstStyle/>
          <a:p>
            <a:pPr lvl="1"/>
            <a:r>
              <a:rPr lang="fr-FR" i="1" dirty="0" smtClean="0">
                <a:solidFill>
                  <a:schemeClr val="tx2"/>
                </a:solidFill>
                <a:latin typeface="News Gothic MT" panose="020B0504020203020204" pitchFamily="34" charset="0"/>
              </a:rPr>
              <a:t>Petit déjeuner à l’hôtel.</a:t>
            </a:r>
          </a:p>
          <a:p>
            <a:pPr lvl="1"/>
            <a:endParaRPr lang="fr-FR" i="1" dirty="0" smtClean="0">
              <a:solidFill>
                <a:schemeClr val="accent4"/>
              </a:solidFill>
              <a:latin typeface="News Gothic MT" panose="020B0504020203020204" pitchFamily="34" charset="0"/>
            </a:endParaRPr>
          </a:p>
          <a:p>
            <a:pPr algn="just">
              <a:spcBef>
                <a:spcPts val="600"/>
              </a:spcBef>
              <a:spcAft>
                <a:spcPts val="600"/>
              </a:spcAft>
            </a:pPr>
            <a:r>
              <a:rPr lang="fr-FR" b="1" i="0" dirty="0" smtClean="0">
                <a:solidFill>
                  <a:schemeClr val="tx1"/>
                </a:solidFill>
                <a:latin typeface="News Gothic MT" panose="020B0504020203020204" pitchFamily="34" charset="0"/>
              </a:rPr>
              <a:t>Et au milieu du Delta, le charme d’une ville lacustre.</a:t>
            </a:r>
          </a:p>
          <a:p>
            <a:pPr algn="just">
              <a:spcBef>
                <a:spcPts val="600"/>
              </a:spcBef>
              <a:spcAft>
                <a:spcPts val="600"/>
              </a:spcAft>
            </a:pPr>
            <a:r>
              <a:rPr lang="fr-FR" i="0" dirty="0" smtClean="0">
                <a:solidFill>
                  <a:schemeClr val="tx1"/>
                </a:solidFill>
                <a:latin typeface="News Gothic MT" panose="020B0504020203020204" pitchFamily="34" charset="0"/>
              </a:rPr>
              <a:t>Départ vers le Delta du Tigre, fruit de la confluence du Rio Paraná et du grand Rio de La Plata. Le Delta</a:t>
            </a:r>
            <a:r>
              <a:rPr lang="fr-FR" dirty="0" smtClean="0">
                <a:latin typeface="News Gothic MT" panose="020B0504020203020204" pitchFamily="34" charset="0"/>
              </a:rPr>
              <a:t> </a:t>
            </a:r>
            <a:r>
              <a:rPr lang="fr-FR" i="0" dirty="0" smtClean="0">
                <a:solidFill>
                  <a:schemeClr val="tx1"/>
                </a:solidFill>
                <a:latin typeface="News Gothic MT" panose="020B0504020203020204" pitchFamily="34" charset="0"/>
              </a:rPr>
              <a:t>est un mariage de la terre et de l’eau qui a engendré un incroyable labyrinthe de voies d’eau et de canaux serpentant au milieu des îles.  C’est une sorte de campagne résidentielle ‘’aquatique ‘’ nichée dans une végétation luxuriante. C’est un espace constitué d’une kyrielle de maisons, villas, résidences secondaires, certaines sans prétentions, d’autres très luxueuses. </a:t>
            </a:r>
          </a:p>
          <a:p>
            <a:pPr marL="0" lvl="1">
              <a:spcBef>
                <a:spcPts val="600"/>
              </a:spcBef>
              <a:spcAft>
                <a:spcPts val="600"/>
              </a:spcAft>
            </a:pPr>
            <a:r>
              <a:rPr lang="fr-FR" dirty="0" smtClean="0">
                <a:latin typeface="News Gothic MT" panose="020B0504020203020204" pitchFamily="34" charset="0"/>
              </a:rPr>
              <a:t>Vous rejoindrez la très agréable ville de Tigre tout en traversant de nombreux quartiers résidentiels avec leurs ‘’Quintas’’ (maisons de campagne). </a:t>
            </a:r>
          </a:p>
          <a:p>
            <a:pPr marL="0" lvl="1">
              <a:spcBef>
                <a:spcPts val="600"/>
              </a:spcBef>
              <a:spcAft>
                <a:spcPts val="600"/>
              </a:spcAft>
            </a:pPr>
            <a:r>
              <a:rPr lang="fr-FR" dirty="0" smtClean="0">
                <a:latin typeface="News Gothic MT" panose="020B0504020203020204" pitchFamily="34" charset="0"/>
              </a:rPr>
              <a:t>Embarquement à bord d’un bateau privatisé à la découverte de la vie quotidienne du Delta. Vous croiserez les bateaux transportant les enfants vers les écoles, les bateaux – épiceries qui ravitaillent les habitants et le bateau médical qui passe chaque semaine pour les consultations et les soins aux malades.</a:t>
            </a:r>
          </a:p>
          <a:p>
            <a:pPr marL="0" lvl="1">
              <a:spcBef>
                <a:spcPts val="600"/>
              </a:spcBef>
              <a:spcAft>
                <a:spcPts val="600"/>
              </a:spcAft>
            </a:pPr>
            <a:r>
              <a:rPr lang="fr-FR" dirty="0" smtClean="0">
                <a:latin typeface="News Gothic MT" panose="020B0504020203020204" pitchFamily="34" charset="0"/>
              </a:rPr>
              <a:t>Vous accosterez ensuite sur une île privée où a été créée la réserve « DeltaTerra », destinée à la conservation de la flore et de la faune locale. Promenade sur les sentiers aménagés en compagnie d’un guide de la réserve pour y découvrir toute la flore (plantes, arbres, fleurs) et les nombreux oiseaux, animaux de rivière comme les ragondins ou les loutres.</a:t>
            </a:r>
          </a:p>
          <a:p>
            <a:pPr lvl="1"/>
            <a:r>
              <a:rPr lang="fr-FR" i="1" dirty="0" smtClean="0">
                <a:solidFill>
                  <a:schemeClr val="accent4"/>
                </a:solidFill>
                <a:latin typeface="News Gothic MT" panose="020B0504020203020204" pitchFamily="34" charset="0"/>
              </a:rPr>
              <a:t>Déjeuner dans le restaurant de la réserve Delta Terra.</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Retour vers Buenos Aires et transfert vers  l'aéroport.</a:t>
            </a:r>
          </a:p>
          <a:p>
            <a:pPr lvl="1"/>
            <a:r>
              <a:rPr lang="fr-FR" dirty="0" smtClean="0">
                <a:latin typeface="News Gothic MT" panose="020B0504020203020204" pitchFamily="34" charset="0"/>
              </a:rPr>
              <a:t>Assistance aux formalités d’enregistrement.</a:t>
            </a:r>
          </a:p>
          <a:p>
            <a:pPr lvl="1"/>
            <a:r>
              <a:rPr lang="fr-FR" dirty="0" smtClean="0">
                <a:latin typeface="News Gothic MT" panose="020B0504020203020204" pitchFamily="34" charset="0"/>
              </a:rPr>
              <a:t> </a:t>
            </a:r>
          </a:p>
          <a:p>
            <a:pPr lvl="1"/>
            <a:r>
              <a:rPr lang="fr-FR" dirty="0" smtClean="0">
                <a:latin typeface="News Gothic MT" panose="020B0504020203020204" pitchFamily="34" charset="0"/>
              </a:rPr>
              <a:t>Envol à destination de Paris sur vol régulier.</a:t>
            </a:r>
          </a:p>
          <a:p>
            <a:pPr lvl="1"/>
            <a:r>
              <a:rPr lang="fr-FR" dirty="0" smtClean="0">
                <a:latin typeface="News Gothic MT" panose="020B0504020203020204" pitchFamily="34" charset="0"/>
              </a:rPr>
              <a:t> </a:t>
            </a:r>
          </a:p>
          <a:p>
            <a:pPr lvl="1"/>
            <a:r>
              <a:rPr lang="fr-FR" i="1" dirty="0" smtClean="0">
                <a:solidFill>
                  <a:schemeClr val="accent4"/>
                </a:solidFill>
                <a:latin typeface="News Gothic MT" panose="020B0504020203020204" pitchFamily="34" charset="0"/>
              </a:rPr>
              <a:t>Dîner, prestations et nuit dans l’avion. </a:t>
            </a:r>
            <a:endParaRPr lang="fr-FR" dirty="0" smtClean="0">
              <a:latin typeface="News Gothic MT" panose="020B0504020203020204" pitchFamily="34" charset="0"/>
            </a:endParaRPr>
          </a:p>
          <a:p>
            <a:pPr lvl="1"/>
            <a:endParaRPr lang="fr-FR" i="1" dirty="0" smtClean="0">
              <a:solidFill>
                <a:schemeClr val="accent4"/>
              </a:solidFill>
              <a:latin typeface="News Gothic MT" panose="020B0504020203020204" pitchFamily="34" charset="0"/>
            </a:endParaRPr>
          </a:p>
          <a:p>
            <a:pPr lvl="1"/>
            <a:r>
              <a:rPr lang="fr-FR" dirty="0" smtClean="0">
                <a:latin typeface="News Gothic MT" panose="020B0504020203020204" pitchFamily="34" charset="0"/>
              </a:rPr>
              <a:t> </a:t>
            </a:r>
          </a:p>
          <a:p>
            <a:r>
              <a:rPr lang="fr-FR" dirty="0" smtClean="0">
                <a:latin typeface="News Gothic MT" panose="020B0504020203020204" pitchFamily="34" charset="0"/>
              </a:rPr>
              <a:t> </a:t>
            </a:r>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228018.ori.jpg"/>
          <p:cNvPicPr>
            <a:picLocks noGrp="1" noChangeAspect="1"/>
          </p:cNvPicPr>
          <p:nvPr>
            <p:ph type="pic" sz="quarter" idx="10"/>
          </p:nvPr>
        </p:nvPicPr>
        <p:blipFill>
          <a:blip r:embed="rId2" cstate="screen"/>
          <a:srcRect t="3421" b="3421"/>
          <a:stretch>
            <a:fillRect/>
          </a:stretch>
        </p:blip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PARIS    </a:t>
            </a:r>
            <a:r>
              <a:rPr lang="fr-FR" b="1" dirty="0" smtClean="0"/>
              <a:t>   </a:t>
            </a:r>
            <a:r>
              <a:rPr lang="fr-FR" dirty="0" smtClean="0"/>
              <a:t>                                  </a:t>
            </a:r>
            <a:endParaRPr lang="fr-FR" dirty="0"/>
          </a:p>
        </p:txBody>
      </p:sp>
      <p:sp>
        <p:nvSpPr>
          <p:cNvPr id="3" name="Espace réservé du texte 2"/>
          <p:cNvSpPr>
            <a:spLocks noGrp="1"/>
          </p:cNvSpPr>
          <p:nvPr>
            <p:ph type="body" sz="quarter" idx="10"/>
          </p:nvPr>
        </p:nvSpPr>
        <p:spPr/>
        <p:txBody>
          <a:bodyPr/>
          <a:lstStyle/>
          <a:p>
            <a:r>
              <a:rPr lang="fr-FR" dirty="0" err="1" smtClean="0">
                <a:latin typeface="Nissan AG ExtdLight" panose="02000504080000020003" pitchFamily="2" charset="0"/>
              </a:rPr>
              <a:t>france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a:xfrm>
            <a:off x="324247" y="3330476"/>
            <a:ext cx="2232024" cy="6624638"/>
          </a:xfrm>
        </p:spPr>
        <p:txBody>
          <a:bodyPr/>
          <a:lstStyle/>
          <a:p>
            <a:r>
              <a:rPr lang="fr-FR" sz="1200" dirty="0" smtClean="0">
                <a:latin typeface="News Gothic MT" panose="020B0504020203020204" pitchFamily="34" charset="0"/>
              </a:rPr>
              <a:t>Arrivée à Paris</a:t>
            </a: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a:p>
            <a:endParaRPr lang="fr-FR" dirty="0" smtClean="0">
              <a:latin typeface="News Gothic MT" panose="020B0504020203020204" pitchFamily="34" charset="0"/>
            </a:endParaRPr>
          </a:p>
        </p:txBody>
      </p:sp>
      <p:sp>
        <p:nvSpPr>
          <p:cNvPr id="5" name="Espace réservé du texte 4"/>
          <p:cNvSpPr>
            <a:spLocks noGrp="1"/>
          </p:cNvSpPr>
          <p:nvPr>
            <p:ph type="body" sz="quarter" idx="14"/>
          </p:nvPr>
        </p:nvSpPr>
        <p:spPr>
          <a:xfrm>
            <a:off x="2700511" y="3330476"/>
            <a:ext cx="4500562" cy="6624638"/>
          </a:xfrm>
        </p:spPr>
        <p:txBody>
          <a:bodyPr/>
          <a:lstStyle/>
          <a:p>
            <a:pPr lvl="1"/>
            <a:r>
              <a:rPr lang="fr-FR" b="1" dirty="0" smtClean="0">
                <a:solidFill>
                  <a:schemeClr val="tx2"/>
                </a:solidFill>
                <a:latin typeface="News Gothic MT" panose="020B0504020203020204" pitchFamily="34" charset="0"/>
              </a:rPr>
              <a:t> </a:t>
            </a:r>
            <a:r>
              <a:rPr lang="fr-FR" i="1" dirty="0" smtClean="0">
                <a:solidFill>
                  <a:schemeClr val="tx2"/>
                </a:solidFill>
                <a:latin typeface="News Gothic MT" panose="020B0504020203020204" pitchFamily="34" charset="0"/>
              </a:rPr>
              <a:t>Petit déjeuner à bord. </a:t>
            </a:r>
          </a:p>
          <a:p>
            <a:pPr lvl="1"/>
            <a:endParaRPr lang="fr-FR" i="1" dirty="0" smtClean="0">
              <a:solidFill>
                <a:schemeClr val="accent4"/>
              </a:solidFill>
              <a:latin typeface="News Gothic MT" panose="020B0504020203020204" pitchFamily="34" charset="0"/>
            </a:endParaRPr>
          </a:p>
          <a:p>
            <a:pPr lvl="1"/>
            <a:r>
              <a:rPr lang="fr-FR" dirty="0" smtClean="0">
                <a:latin typeface="News Gothic MT" panose="020B0504020203020204" pitchFamily="34" charset="0"/>
              </a:rPr>
              <a:t>Arrivée à Paris dans la matinée.</a:t>
            </a:r>
          </a:p>
          <a:p>
            <a:pPr lvl="1"/>
            <a:r>
              <a:rPr lang="fr-FR" dirty="0" smtClean="0">
                <a:latin typeface="News Gothic MT" panose="020B0504020203020204" pitchFamily="34" charset="0"/>
              </a:rPr>
              <a:t> </a:t>
            </a:r>
          </a:p>
          <a:p>
            <a:pPr lvl="1"/>
            <a:endParaRPr lang="fr-FR" dirty="0" smtClean="0">
              <a:latin typeface="News Gothic MT" panose="020B0504020203020204" pitchFamily="34" charset="0"/>
            </a:endParaRPr>
          </a:p>
          <a:p>
            <a:pPr lvl="1"/>
            <a:endParaRPr lang="fr-FR" dirty="0" smtClean="0">
              <a:latin typeface="News Gothic MT" panose="020B0504020203020204" pitchFamily="34" charset="0"/>
            </a:endParaRPr>
          </a:p>
          <a:p>
            <a:pPr lvl="1"/>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738188"/>
            <a:ext cx="7561263" cy="2563298"/>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57" y="867879"/>
            <a:ext cx="3018222" cy="2318581"/>
          </a:xfrm>
          <a:prstGeom prst="rect">
            <a:avLst/>
          </a:prstGeom>
        </p:spPr>
      </p:pic>
      <p:sp>
        <p:nvSpPr>
          <p:cNvPr id="7" name="Titre 6"/>
          <p:cNvSpPr>
            <a:spLocks noGrp="1"/>
          </p:cNvSpPr>
          <p:nvPr>
            <p:ph type="title"/>
          </p:nvPr>
        </p:nvSpPr>
        <p:spPr>
          <a:xfrm>
            <a:off x="3492624" y="445750"/>
            <a:ext cx="3780309" cy="965809"/>
          </a:xfrm>
        </p:spPr>
        <p:txBody>
          <a:bodyPr/>
          <a:lstStyle/>
          <a:p>
            <a:pPr algn="l"/>
            <a:r>
              <a:rPr lang="fr-FR" sz="1600" dirty="0">
                <a:solidFill>
                  <a:srgbClr val="333434"/>
                </a:solidFill>
              </a:rPr>
              <a:t>LE CHARME DISCRET DE L'INTESTIN</a:t>
            </a:r>
            <a:br>
              <a:rPr lang="fr-FR" sz="1600" dirty="0">
                <a:solidFill>
                  <a:srgbClr val="333434"/>
                </a:solidFill>
              </a:rPr>
            </a:br>
            <a:r>
              <a:rPr lang="fr-FR" sz="1600" dirty="0">
                <a:solidFill>
                  <a:srgbClr val="333434"/>
                </a:solidFill>
              </a:rPr>
              <a:t>"TOUT SUR UN ORGANE MAL AIME..."</a:t>
            </a:r>
            <a:endParaRPr lang="fr-FR" sz="1600" dirty="0">
              <a:solidFill>
                <a:srgbClr val="333434"/>
              </a:solidFill>
            </a:endParaRPr>
          </a:p>
        </p:txBody>
      </p:sp>
      <p:sp>
        <p:nvSpPr>
          <p:cNvPr id="15" name="Espace réservé du texte 14"/>
          <p:cNvSpPr>
            <a:spLocks noGrp="1"/>
          </p:cNvSpPr>
          <p:nvPr>
            <p:ph type="body" sz="quarter" idx="10"/>
          </p:nvPr>
        </p:nvSpPr>
        <p:spPr>
          <a:xfrm>
            <a:off x="4382730" y="1865854"/>
            <a:ext cx="3070309" cy="1008112"/>
          </a:xfrm>
        </p:spPr>
        <p:txBody>
          <a:bodyPr/>
          <a:lstStyle/>
          <a:p>
            <a:pPr marL="0" indent="0">
              <a:buNone/>
            </a:pPr>
            <a:r>
              <a:rPr lang="fr-FR" sz="1100" dirty="0" smtClean="0"/>
              <a:t>DR </a:t>
            </a:r>
            <a:r>
              <a:rPr lang="fr-FR" sz="1100" dirty="0"/>
              <a:t>FRANCK DEVULDER</a:t>
            </a:r>
            <a:r>
              <a:rPr lang="fr-FR" sz="1100" dirty="0" smtClean="0"/>
              <a:t/>
            </a:r>
            <a:br>
              <a:rPr lang="fr-FR" sz="1100" dirty="0" smtClean="0"/>
            </a:br>
            <a:r>
              <a:rPr lang="fr-FR" sz="1100" b="0" dirty="0"/>
              <a:t>MÉDECIN HEPATO GASTRO ENTEROLOGUE – REIMS</a:t>
            </a:r>
            <a:endParaRPr lang="fr-FR" sz="1100" b="0" dirty="0"/>
          </a:p>
        </p:txBody>
      </p:sp>
      <p:sp>
        <p:nvSpPr>
          <p:cNvPr id="10" name="Espace réservé du texte 9"/>
          <p:cNvSpPr>
            <a:spLocks noGrp="1"/>
          </p:cNvSpPr>
          <p:nvPr>
            <p:ph type="body" sz="quarter" idx="11"/>
          </p:nvPr>
        </p:nvSpPr>
        <p:spPr>
          <a:xfrm>
            <a:off x="358776" y="3582998"/>
            <a:ext cx="6843538" cy="6588115"/>
          </a:xfrm>
        </p:spPr>
        <p:txBody>
          <a:bodyPr/>
          <a:lstStyle/>
          <a:p>
            <a:pPr algn="just"/>
            <a:r>
              <a:rPr lang="fr-FR" cap="none" dirty="0" smtClean="0">
                <a:solidFill>
                  <a:srgbClr val="333434"/>
                </a:solidFill>
              </a:rPr>
              <a:t>Ce </a:t>
            </a:r>
            <a:r>
              <a:rPr lang="fr-FR" cap="none" dirty="0">
                <a:solidFill>
                  <a:srgbClr val="333434"/>
                </a:solidFill>
              </a:rPr>
              <a:t>titre, emprunté au best-seller de notre jeune consœur d'outre Rhin </a:t>
            </a:r>
            <a:r>
              <a:rPr lang="fr-FR" cap="none" dirty="0" err="1">
                <a:solidFill>
                  <a:srgbClr val="333434"/>
                </a:solidFill>
              </a:rPr>
              <a:t>Giula</a:t>
            </a:r>
            <a:r>
              <a:rPr lang="fr-FR" cap="none" dirty="0">
                <a:solidFill>
                  <a:srgbClr val="333434"/>
                </a:solidFill>
              </a:rPr>
              <a:t> Enders, nous permettra d'évoquer au cours de 2 soirées débats de FMC toutes les nouveautés qui entourent la sphère digestive et hépatobiliaire. Surpoids, dépression, diabète, maladies de la peau... et si tout se jouait au sein de notre "2ème cerveau" ? Des allergies et intolérances alimentaires aux nouvelles recommandations dans la prise en charge des infections à </a:t>
            </a:r>
            <a:r>
              <a:rPr lang="fr-FR" cap="none" dirty="0" err="1">
                <a:solidFill>
                  <a:srgbClr val="333434"/>
                </a:solidFill>
              </a:rPr>
              <a:t>Helicobacter</a:t>
            </a:r>
            <a:r>
              <a:rPr lang="fr-FR" cap="none" dirty="0">
                <a:solidFill>
                  <a:srgbClr val="333434"/>
                </a:solidFill>
              </a:rPr>
              <a:t> </a:t>
            </a:r>
            <a:r>
              <a:rPr lang="fr-FR" cap="none" dirty="0" err="1">
                <a:solidFill>
                  <a:srgbClr val="333434"/>
                </a:solidFill>
              </a:rPr>
              <a:t>pylori</a:t>
            </a:r>
            <a:r>
              <a:rPr lang="fr-FR" cap="none" dirty="0">
                <a:solidFill>
                  <a:srgbClr val="333434"/>
                </a:solidFill>
              </a:rPr>
              <a:t>, du rôle prégnant et mystérieux du </a:t>
            </a:r>
            <a:r>
              <a:rPr lang="fr-FR" cap="none" dirty="0" err="1">
                <a:solidFill>
                  <a:srgbClr val="333434"/>
                </a:solidFill>
              </a:rPr>
              <a:t>microbiote</a:t>
            </a:r>
            <a:r>
              <a:rPr lang="fr-FR" cap="none" dirty="0">
                <a:solidFill>
                  <a:srgbClr val="333434"/>
                </a:solidFill>
              </a:rPr>
              <a:t> à l'éradication de l'hépatite C, de la prise en charge des NASH aux espoirs d'une réponse face au syndrome de l'intestin irritable, de la nouvelle prise en charge du constipé à la conduite à tenir face à un anus douloureux, de l'apparition de nouvelles infections sexuellement transmises à l'enjeu du dépistage du cancer </a:t>
            </a:r>
            <a:r>
              <a:rPr lang="fr-FR" cap="none" dirty="0" err="1">
                <a:solidFill>
                  <a:srgbClr val="333434"/>
                </a:solidFill>
              </a:rPr>
              <a:t>colo-rectal</a:t>
            </a:r>
            <a:r>
              <a:rPr lang="fr-FR" cap="none" dirty="0">
                <a:solidFill>
                  <a:srgbClr val="333434"/>
                </a:solidFill>
              </a:rPr>
              <a:t> en France, tout a changé en hépato-gastroentérologie ! </a:t>
            </a:r>
          </a:p>
          <a:p>
            <a:pPr algn="just"/>
            <a:r>
              <a:rPr lang="fr-FR" cap="none" dirty="0">
                <a:solidFill>
                  <a:srgbClr val="333434"/>
                </a:solidFill>
              </a:rPr>
              <a:t>Nous vous proposons de faire, au cours de ces 2 soirées, un tour d'horizon de l'hépato-gastroentérologie, à la carte, suffisamment synthétique pour ne pas vous lasser, suffisamment didactique pour repartir avec des données actualisées et des "</a:t>
            </a:r>
            <a:r>
              <a:rPr lang="fr-FR" cap="none" dirty="0" err="1">
                <a:solidFill>
                  <a:srgbClr val="333434"/>
                </a:solidFill>
              </a:rPr>
              <a:t>take</a:t>
            </a:r>
            <a:r>
              <a:rPr lang="fr-FR" cap="none" dirty="0">
                <a:solidFill>
                  <a:srgbClr val="333434"/>
                </a:solidFill>
              </a:rPr>
              <a:t> home message" applicables dès votre retour.</a:t>
            </a:r>
          </a:p>
          <a:p>
            <a:pPr algn="just"/>
            <a:r>
              <a:rPr lang="fr-FR" b="1" cap="none" dirty="0" smtClean="0">
                <a:solidFill>
                  <a:srgbClr val="333434"/>
                </a:solidFill>
              </a:rPr>
              <a:t>La </a:t>
            </a:r>
            <a:r>
              <a:rPr lang="fr-FR" b="1" cap="none" dirty="0">
                <a:solidFill>
                  <a:srgbClr val="333434"/>
                </a:solidFill>
              </a:rPr>
              <a:t>formation se déroulera lors du voyage en 2 sessions de </a:t>
            </a:r>
            <a:r>
              <a:rPr lang="fr-FR" b="1" cap="none" dirty="0" smtClean="0">
                <a:solidFill>
                  <a:srgbClr val="333434"/>
                </a:solidFill>
              </a:rPr>
              <a:t>3h*</a:t>
            </a:r>
          </a:p>
          <a:p>
            <a:r>
              <a:rPr lang="fr-FR" cap="none" dirty="0" smtClean="0">
                <a:solidFill>
                  <a:srgbClr val="333434"/>
                </a:solidFill>
              </a:rPr>
              <a:t> - Séance </a:t>
            </a:r>
            <a:r>
              <a:rPr lang="fr-FR" cap="none" dirty="0">
                <a:solidFill>
                  <a:srgbClr val="333434"/>
                </a:solidFill>
              </a:rPr>
              <a:t>de travail N°1 : </a:t>
            </a:r>
            <a:r>
              <a:rPr lang="fr-FR" cap="none" dirty="0" smtClean="0">
                <a:solidFill>
                  <a:srgbClr val="333434"/>
                </a:solidFill>
              </a:rPr>
              <a:t>Lundi 20 Novembre de </a:t>
            </a:r>
            <a:r>
              <a:rPr lang="fr-FR" cap="none" dirty="0">
                <a:solidFill>
                  <a:srgbClr val="333434"/>
                </a:solidFill>
              </a:rPr>
              <a:t>19h à </a:t>
            </a:r>
            <a:r>
              <a:rPr lang="fr-FR" cap="none" dirty="0" smtClean="0">
                <a:solidFill>
                  <a:srgbClr val="333434"/>
                </a:solidFill>
              </a:rPr>
              <a:t>22h</a:t>
            </a:r>
            <a:br>
              <a:rPr lang="fr-FR" cap="none" dirty="0" smtClean="0">
                <a:solidFill>
                  <a:srgbClr val="333434"/>
                </a:solidFill>
              </a:rPr>
            </a:br>
            <a:r>
              <a:rPr lang="fr-FR" cap="none" dirty="0" smtClean="0">
                <a:solidFill>
                  <a:srgbClr val="333434"/>
                </a:solidFill>
              </a:rPr>
              <a:t> - Séance </a:t>
            </a:r>
            <a:r>
              <a:rPr lang="fr-FR" cap="none" dirty="0">
                <a:solidFill>
                  <a:srgbClr val="333434"/>
                </a:solidFill>
              </a:rPr>
              <a:t>de travail N°2 : </a:t>
            </a:r>
            <a:r>
              <a:rPr lang="fr-FR" cap="none" dirty="0" smtClean="0">
                <a:solidFill>
                  <a:srgbClr val="333434"/>
                </a:solidFill>
              </a:rPr>
              <a:t>Vendredi 24 Novembre de </a:t>
            </a:r>
            <a:r>
              <a:rPr lang="fr-FR" cap="none" dirty="0">
                <a:solidFill>
                  <a:srgbClr val="333434"/>
                </a:solidFill>
              </a:rPr>
              <a:t>19h à 22h</a:t>
            </a:r>
          </a:p>
          <a:p>
            <a:r>
              <a:rPr lang="fr-FR" sz="1000" i="1" cap="none" dirty="0" smtClean="0">
                <a:solidFill>
                  <a:srgbClr val="333434"/>
                </a:solidFill>
              </a:rPr>
              <a:t>* </a:t>
            </a:r>
            <a:r>
              <a:rPr lang="fr-FR" sz="1000" i="1" cap="none" dirty="0">
                <a:solidFill>
                  <a:srgbClr val="333434"/>
                </a:solidFill>
              </a:rPr>
              <a:t>Dates susceptibles de modification selon programme définitif</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24" y="1746300"/>
            <a:ext cx="792089" cy="792089"/>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664" y="2873754"/>
            <a:ext cx="190500" cy="190500"/>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714" y="2661362"/>
            <a:ext cx="171450" cy="171450"/>
          </a:xfrm>
          <a:prstGeom prst="rect">
            <a:avLst/>
          </a:prstGeom>
        </p:spPr>
      </p:pic>
      <p:sp>
        <p:nvSpPr>
          <p:cNvPr id="21" name="Espace réservé du texte 14"/>
          <p:cNvSpPr txBox="1">
            <a:spLocks/>
          </p:cNvSpPr>
          <p:nvPr/>
        </p:nvSpPr>
        <p:spPr bwMode="auto">
          <a:xfrm>
            <a:off x="3717434" y="2635796"/>
            <a:ext cx="2926293" cy="38654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lvl1pPr marL="180975" indent="-180975" algn="l" rtl="0" eaLnBrk="1" fontAlgn="base" hangingPunct="1">
              <a:lnSpc>
                <a:spcPct val="100000"/>
              </a:lnSpc>
              <a:spcBef>
                <a:spcPts val="2400"/>
              </a:spcBef>
              <a:spcAft>
                <a:spcPts val="0"/>
              </a:spcAft>
              <a:buClr>
                <a:schemeClr val="tx2"/>
              </a:buClr>
              <a:buFont typeface="Symbol" pitchFamily="18" charset="2"/>
              <a:buChar char="·"/>
              <a:defRPr sz="1200" b="1" i="0">
                <a:solidFill>
                  <a:schemeClr val="tx1"/>
                </a:solidFill>
                <a:latin typeface="Neutra Text Light" pitchFamily="50" charset="0"/>
                <a:ea typeface="+mn-ea"/>
                <a:cs typeface="+mn-cs"/>
              </a:defRPr>
            </a:lvl1pPr>
            <a:lvl2pPr marL="1588" algn="just" rtl="0" eaLnBrk="1" fontAlgn="base" hangingPunct="1">
              <a:lnSpc>
                <a:spcPct val="100000"/>
              </a:lnSpc>
              <a:spcBef>
                <a:spcPct val="0"/>
              </a:spcBef>
              <a:spcAft>
                <a:spcPct val="0"/>
              </a:spcAft>
              <a:defRPr sz="1200" i="0" cap="all" baseline="0">
                <a:solidFill>
                  <a:schemeClr val="tx1"/>
                </a:solidFill>
                <a:latin typeface="+mn-lt"/>
                <a:cs typeface="+mn-cs"/>
              </a:defRPr>
            </a:lvl2pPr>
            <a:lvl3pPr marL="3175" algn="l" rtl="0" eaLnBrk="1" fontAlgn="base" hangingPunct="1">
              <a:lnSpc>
                <a:spcPct val="100000"/>
              </a:lnSpc>
              <a:spcBef>
                <a:spcPct val="0"/>
              </a:spcBef>
              <a:spcAft>
                <a:spcPct val="0"/>
              </a:spcAft>
              <a:defRPr sz="12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pPr marL="0" indent="0">
              <a:lnSpc>
                <a:spcPct val="150000"/>
              </a:lnSpc>
              <a:buNone/>
            </a:pPr>
            <a:r>
              <a:rPr lang="fr-FR" sz="1050" kern="0" dirty="0" smtClean="0">
                <a:latin typeface="News Gothic MT" panose="020B0504020203020204" pitchFamily="34" charset="0"/>
              </a:rPr>
              <a:t>ARGENTINE</a:t>
            </a:r>
            <a:r>
              <a:rPr lang="fr-FR" sz="1050" kern="0" dirty="0" smtClean="0">
                <a:latin typeface="News Gothic MT" panose="020B0504020203020204" pitchFamily="34" charset="0"/>
              </a:rPr>
              <a:t/>
            </a:r>
            <a:br>
              <a:rPr lang="fr-FR" sz="1050" kern="0" dirty="0" smtClean="0">
                <a:latin typeface="News Gothic MT" panose="020B0504020203020204" pitchFamily="34" charset="0"/>
              </a:rPr>
            </a:br>
            <a:r>
              <a:rPr lang="fr-FR" sz="1050" b="0" dirty="0" smtClean="0">
                <a:latin typeface="News Gothic MT" panose="020B0504020203020204" pitchFamily="34" charset="0"/>
              </a:rPr>
              <a:t>DU </a:t>
            </a:r>
            <a:r>
              <a:rPr lang="fr-FR" sz="1050" b="0" dirty="0" smtClean="0">
                <a:latin typeface="News Gothic MT" panose="020B0504020203020204" pitchFamily="34" charset="0"/>
              </a:rPr>
              <a:t>18 </a:t>
            </a:r>
            <a:r>
              <a:rPr lang="fr-FR" sz="1050" b="0" dirty="0" smtClean="0">
                <a:latin typeface="News Gothic MT" panose="020B0504020203020204" pitchFamily="34" charset="0"/>
              </a:rPr>
              <a:t>AU </a:t>
            </a:r>
            <a:r>
              <a:rPr lang="fr-FR" sz="1050" b="0" dirty="0" smtClean="0">
                <a:latin typeface="News Gothic MT" panose="020B0504020203020204" pitchFamily="34" charset="0"/>
              </a:rPr>
              <a:t>30 NOVEMBRE 2017</a:t>
            </a:r>
            <a:endParaRPr lang="fr-FR" sz="1050" kern="0" dirty="0" smtClean="0">
              <a:latin typeface="News Gothic MT" panose="020B0504020203020204" pitchFamily="34" charset="0"/>
            </a:endParaRPr>
          </a:p>
        </p:txBody>
      </p:sp>
    </p:spTree>
    <p:extLst>
      <p:ext uri="{BB962C8B-B14F-4D97-AF65-F5344CB8AC3E}">
        <p14:creationId xmlns:p14="http://schemas.microsoft.com/office/powerpoint/2010/main" val="664805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Vos hôtels durant le séjour</a:t>
            </a:r>
            <a:endParaRPr lang="fr-FR" dirty="0"/>
          </a:p>
        </p:txBody>
      </p:sp>
      <p:sp>
        <p:nvSpPr>
          <p:cNvPr id="5" name="Line 9"/>
          <p:cNvSpPr>
            <a:spLocks noChangeShapeType="1"/>
          </p:cNvSpPr>
          <p:nvPr/>
        </p:nvSpPr>
        <p:spPr bwMode="auto">
          <a:xfrm rot="-10800000">
            <a:off x="347521" y="2915382"/>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6" name="Line 9"/>
          <p:cNvSpPr>
            <a:spLocks noChangeShapeType="1"/>
          </p:cNvSpPr>
          <p:nvPr/>
        </p:nvSpPr>
        <p:spPr bwMode="auto">
          <a:xfrm rot="-10800000">
            <a:off x="360900" y="3762225"/>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7" name="Line 9"/>
          <p:cNvSpPr>
            <a:spLocks noChangeShapeType="1"/>
          </p:cNvSpPr>
          <p:nvPr/>
        </p:nvSpPr>
        <p:spPr bwMode="auto">
          <a:xfrm rot="-10800000">
            <a:off x="360900" y="4609068"/>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8" name="Line 9"/>
          <p:cNvSpPr>
            <a:spLocks noChangeShapeType="1"/>
          </p:cNvSpPr>
          <p:nvPr/>
        </p:nvSpPr>
        <p:spPr bwMode="auto">
          <a:xfrm rot="-10800000">
            <a:off x="358775" y="5455911"/>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9" name="Line 9"/>
          <p:cNvSpPr>
            <a:spLocks noChangeShapeType="1"/>
          </p:cNvSpPr>
          <p:nvPr/>
        </p:nvSpPr>
        <p:spPr bwMode="auto">
          <a:xfrm rot="-10800000">
            <a:off x="358775" y="6302754"/>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10" name="Line 9"/>
          <p:cNvSpPr>
            <a:spLocks noChangeShapeType="1"/>
          </p:cNvSpPr>
          <p:nvPr/>
        </p:nvSpPr>
        <p:spPr bwMode="auto">
          <a:xfrm rot="-10800000">
            <a:off x="358775" y="7149597"/>
            <a:ext cx="6840000" cy="0"/>
          </a:xfrm>
          <a:prstGeom prst="line">
            <a:avLst/>
          </a:prstGeom>
          <a:noFill/>
          <a:ln w="28575" cap="rnd">
            <a:solidFill>
              <a:schemeClr val="accent2"/>
            </a:solidFill>
            <a:prstDash val="sysDot"/>
            <a:round/>
            <a:headEnd/>
            <a:tailEnd/>
          </a:ln>
          <a:effectLst/>
        </p:spPr>
        <p:txBody>
          <a:bodyPr/>
          <a:lstStyle/>
          <a:p>
            <a:endParaRPr lang="fr-FR"/>
          </a:p>
        </p:txBody>
      </p:sp>
      <p:sp>
        <p:nvSpPr>
          <p:cNvPr id="13" name="ZoneTexte 12"/>
          <p:cNvSpPr txBox="1"/>
          <p:nvPr/>
        </p:nvSpPr>
        <p:spPr>
          <a:xfrm>
            <a:off x="-1799989" y="1206240"/>
            <a:ext cx="1619221" cy="21600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rPr>
              <a:t>RAPPEL</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Pour changer le niveau hiérarchique d'un paragraphe et donc sa mise en forme, utilisez la combinaison de touches :</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 </a:t>
            </a:r>
            <a:b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pour descendre le texte d'un niveau.</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
            </a:r>
            <a:b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pour remonter le texte d'un niveau.</a:t>
            </a:r>
            <a:endParaRPr kumimoji="0" lang="fr-FR" sz="1000" b="0" i="1"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4" name="ZoneTexte 13"/>
          <p:cNvSpPr txBox="1"/>
          <p:nvPr/>
        </p:nvSpPr>
        <p:spPr>
          <a:xfrm>
            <a:off x="-1799989" y="3546475"/>
            <a:ext cx="1619221" cy="7652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smtClean="0">
                <a:ln>
                  <a:noFill/>
                </a:ln>
                <a:solidFill>
                  <a:schemeClr val="bg1"/>
                </a:solidFill>
                <a:effectLst/>
                <a:uLnTx/>
                <a:uFillTx/>
                <a:latin typeface="Arial" pitchFamily="34" charset="0"/>
                <a:cs typeface="Arial" pitchFamily="34" charset="0"/>
              </a:rPr>
              <a:t>LES FILETS</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smtClean="0">
                <a:ln>
                  <a:noFill/>
                </a:ln>
                <a:solidFill>
                  <a:schemeClr val="bg1"/>
                </a:solidFill>
                <a:effectLst/>
                <a:uLnTx/>
                <a:uFillTx/>
                <a:latin typeface="Arial" pitchFamily="34" charset="0"/>
                <a:cs typeface="Arial" pitchFamily="34" charset="0"/>
              </a:rPr>
              <a:t>Les filets de séparation sont à déplacer, supprimer ou à copier</a:t>
            </a:r>
            <a:r>
              <a:rPr kumimoji="0" lang="fr-FR" sz="1000" b="0" i="0" u="none" strike="noStrike" kern="0" cap="none" spc="0" normalizeH="0" noProof="0" smtClean="0">
                <a:ln>
                  <a:noFill/>
                </a:ln>
                <a:solidFill>
                  <a:schemeClr val="bg1"/>
                </a:solidFill>
                <a:effectLst/>
                <a:uLnTx/>
                <a:uFillTx/>
                <a:latin typeface="Arial" pitchFamily="34" charset="0"/>
                <a:cs typeface="Arial" pitchFamily="34" charset="0"/>
              </a:rPr>
              <a:t> manuellement.</a:t>
            </a:r>
            <a:endParaRPr kumimoji="0" lang="fr-FR" sz="1000" b="0" i="1" u="none" strike="noStrike" kern="0" cap="none" spc="0" normalizeH="0" baseline="0" noProof="0" smtClean="0">
              <a:ln>
                <a:noFill/>
              </a:ln>
              <a:solidFill>
                <a:schemeClr val="bg1"/>
              </a:solidFill>
              <a:effectLst/>
              <a:uLnTx/>
              <a:uFillTx/>
              <a:latin typeface="Arial" pitchFamily="34" charset="0"/>
              <a:cs typeface="Arial" pitchFamily="34" charset="0"/>
            </a:endParaRPr>
          </a:p>
        </p:txBody>
      </p:sp>
      <p:sp>
        <p:nvSpPr>
          <p:cNvPr id="15" name="Rectangle 14"/>
          <p:cNvSpPr/>
          <p:nvPr/>
        </p:nvSpPr>
        <p:spPr>
          <a:xfrm>
            <a:off x="540271" y="1746300"/>
            <a:ext cx="6480720" cy="477054"/>
          </a:xfrm>
          <a:prstGeom prst="rect">
            <a:avLst/>
          </a:prstGeom>
        </p:spPr>
        <p:txBody>
          <a:bodyPr wrap="square">
            <a:spAutoFit/>
          </a:bodyPr>
          <a:lstStyle/>
          <a:p>
            <a:pPr algn="ctr">
              <a:buNone/>
            </a:pPr>
            <a:r>
              <a:rPr lang="fr-FR" sz="1100" b="0" i="1" dirty="0" smtClean="0">
                <a:solidFill>
                  <a:schemeClr val="bg1">
                    <a:lumMod val="50000"/>
                  </a:schemeClr>
                </a:solidFill>
                <a:latin typeface="News Gothic MT" panose="020B0504020203020204" pitchFamily="34" charset="0"/>
              </a:rPr>
              <a:t>Hébergements proposés à titre indicatif, sous réserve de confirmation de disponibilités à la réservation</a:t>
            </a:r>
            <a:r>
              <a:rPr lang="fr-FR" b="0" i="1" dirty="0" smtClean="0">
                <a:solidFill>
                  <a:schemeClr val="bg1">
                    <a:lumMod val="50000"/>
                  </a:schemeClr>
                </a:solidFill>
                <a:latin typeface="News Gothic MT" panose="020B0504020203020204" pitchFamily="34" charset="0"/>
              </a:rPr>
              <a:t>.</a:t>
            </a:r>
          </a:p>
        </p:txBody>
      </p:sp>
      <p:graphicFrame>
        <p:nvGraphicFramePr>
          <p:cNvPr id="16" name="Espace réservé du tableau 8"/>
          <p:cNvGraphicFramePr>
            <a:graphicFrameLocks/>
          </p:cNvGraphicFramePr>
          <p:nvPr>
            <p:extLst>
              <p:ext uri="{D42A27DB-BD31-4B8C-83A1-F6EECF244321}">
                <p14:modId xmlns:p14="http://schemas.microsoft.com/office/powerpoint/2010/main" val="940686369"/>
              </p:ext>
            </p:extLst>
          </p:nvPr>
        </p:nvGraphicFramePr>
        <p:xfrm>
          <a:off x="396254" y="2401593"/>
          <a:ext cx="6804000" cy="4788667"/>
        </p:xfrm>
        <a:graphic>
          <a:graphicData uri="http://schemas.openxmlformats.org/drawingml/2006/table">
            <a:tbl>
              <a:tblPr firstRow="1" bandRow="1">
                <a:tableStyleId>{2D5ABB26-0587-4C30-8999-92F81FD0307C}</a:tableStyleId>
              </a:tblPr>
              <a:tblGrid>
                <a:gridCol w="1656185"/>
                <a:gridCol w="1584176"/>
                <a:gridCol w="3563639"/>
              </a:tblGrid>
              <a:tr h="468667">
                <a:tc>
                  <a:txBody>
                    <a:bodyPr/>
                    <a:lstStyle/>
                    <a:p>
                      <a:pPr algn="ctr"/>
                      <a:r>
                        <a:rPr lang="fr-FR" sz="1100" dirty="0" smtClean="0">
                          <a:latin typeface="News Gothic MT" panose="020B0504020203020204" pitchFamily="34" charset="0"/>
                        </a:rPr>
                        <a:t>HOTEL</a:t>
                      </a:r>
                      <a:endParaRPr lang="fr-FR" sz="1100" dirty="0">
                        <a:latin typeface="News Gothic MT" panose="020B0504020203020204" pitchFamily="34" charset="0"/>
                      </a:endParaRPr>
                    </a:p>
                  </a:txBody>
                  <a:tcPr anchor="ctr"/>
                </a:tc>
                <a:tc>
                  <a:txBody>
                    <a:bodyPr/>
                    <a:lstStyle/>
                    <a:p>
                      <a:pPr algn="ctr"/>
                      <a:r>
                        <a:rPr lang="fr-FR" sz="1100" dirty="0" smtClean="0">
                          <a:latin typeface="News Gothic MT" panose="020B0504020203020204" pitchFamily="34" charset="0"/>
                        </a:rPr>
                        <a:t>VILLE</a:t>
                      </a:r>
                    </a:p>
                    <a:p>
                      <a:pPr algn="ctr"/>
                      <a:r>
                        <a:rPr lang="fr-FR" sz="1100" b="0" dirty="0" smtClean="0">
                          <a:latin typeface="News Gothic MT" panose="020B0504020203020204" pitchFamily="34" charset="0"/>
                        </a:rPr>
                        <a:t>(nombre</a:t>
                      </a:r>
                      <a:r>
                        <a:rPr lang="fr-FR" sz="1100" b="0" baseline="0" dirty="0" smtClean="0">
                          <a:latin typeface="News Gothic MT" panose="020B0504020203020204" pitchFamily="34" charset="0"/>
                        </a:rPr>
                        <a:t> de nuits)</a:t>
                      </a:r>
                      <a:endParaRPr lang="fr-FR" sz="1100" b="0" dirty="0">
                        <a:latin typeface="News Gothic MT" panose="020B0504020203020204" pitchFamily="34" charset="0"/>
                      </a:endParaRPr>
                    </a:p>
                  </a:txBody>
                  <a:tcPr anchor="ctr"/>
                </a:tc>
                <a:tc>
                  <a:txBody>
                    <a:bodyPr/>
                    <a:lstStyle/>
                    <a:p>
                      <a:pPr algn="ctr"/>
                      <a:r>
                        <a:rPr lang="fr-FR" sz="1100" dirty="0" smtClean="0">
                          <a:latin typeface="News Gothic MT" panose="020B0504020203020204" pitchFamily="34" charset="0"/>
                        </a:rPr>
                        <a:t>LIEN INTERNET</a:t>
                      </a:r>
                      <a:endParaRPr lang="fr-FR" sz="1100" dirty="0">
                        <a:latin typeface="News Gothic MT" panose="020B0504020203020204" pitchFamily="34" charset="0"/>
                      </a:endParaRPr>
                    </a:p>
                  </a:txBody>
                  <a:tcPr anchor="ctr"/>
                </a:tc>
              </a:tr>
              <a:tr h="8640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n-GB" sz="1100" dirty="0" smtClean="0">
                        <a:latin typeface="News Gothic MT" panose="020B0504020203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News Gothic MT" panose="020B0504020203020204" pitchFamily="34" charset="0"/>
                        </a:rPr>
                        <a:t>Dazzler</a:t>
                      </a:r>
                      <a:r>
                        <a:rPr lang="en-GB" sz="1100" baseline="0" dirty="0" smtClean="0">
                          <a:latin typeface="News Gothic MT" panose="020B0504020203020204" pitchFamily="34" charset="0"/>
                        </a:rPr>
                        <a:t> Palermo</a:t>
                      </a:r>
                      <a:endParaRPr lang="en-GB" sz="1100" dirty="0" smtClean="0">
                        <a:latin typeface="News Gothic MT" panose="020B0504020203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News Gothic MT" panose="020B0504020203020204" pitchFamily="34" charset="0"/>
                        </a:rPr>
                        <a:t>4*</a:t>
                      </a:r>
                      <a:endParaRPr lang="fr-FR" sz="1100" dirty="0" smtClean="0">
                        <a:latin typeface="News Gothic MT" panose="020B0504020203020204" pitchFamily="34" charset="0"/>
                      </a:endParaRPr>
                    </a:p>
                    <a:p>
                      <a:pPr algn="ctr"/>
                      <a:endParaRPr lang="fr-FR" sz="1100" dirty="0">
                        <a:latin typeface="News Gothic MT" panose="020B05040202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100" dirty="0" smtClean="0">
                        <a:latin typeface="News Gothic MT" panose="020B050402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News Gothic MT" panose="020B0504020203020204" pitchFamily="34" charset="0"/>
                        </a:rPr>
                        <a:t>Buenos Aires</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News Gothic MT" panose="020B0504020203020204" pitchFamily="34" charset="0"/>
                        </a:rPr>
                        <a:t>(3 nuits)</a:t>
                      </a:r>
                    </a:p>
                    <a:p>
                      <a:pPr algn="ctr"/>
                      <a:endParaRPr lang="fr-FR" sz="1100" dirty="0">
                        <a:latin typeface="News Gothic MT" panose="020B0504020203020204" pitchFamily="34"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100" u="sng" kern="1200" cap="none" dirty="0" smtClean="0">
                          <a:solidFill>
                            <a:schemeClr val="tx1"/>
                          </a:solidFill>
                          <a:latin typeface="News Gothic MT" panose="020B0504020203020204" pitchFamily="34" charset="0"/>
                          <a:ea typeface="+mn-ea"/>
                          <a:cs typeface="+mn-cs"/>
                          <a:hlinkClick r:id="rId2"/>
                        </a:rPr>
                        <a:t>www.dazzlerpalermo.com</a:t>
                      </a:r>
                      <a:endParaRPr lang="fr-FR" sz="1100" u="sng" kern="1200" cap="none" dirty="0">
                        <a:solidFill>
                          <a:schemeClr val="tx1"/>
                        </a:solidFill>
                        <a:latin typeface="News Gothic MT" panose="020B0504020203020204" pitchFamily="34" charset="0"/>
                        <a:ea typeface="+mn-ea"/>
                        <a:cs typeface="+mn-cs"/>
                        <a:hlinkClick r:id="rId3"/>
                      </a:endParaRPr>
                    </a:p>
                  </a:txBody>
                  <a:tcPr anchor="ctr"/>
                </a:tc>
              </a:tr>
              <a:tr h="8640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News Gothic MT" panose="020B0504020203020204" pitchFamily="34" charset="0"/>
                        </a:rPr>
                        <a:t>Asturias</a:t>
                      </a: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News Gothic MT" panose="020B0504020203020204" pitchFamily="34" charset="0"/>
                        </a:rPr>
                        <a:t>3* sup</a:t>
                      </a:r>
                      <a:endParaRPr lang="fr-FR" sz="1100" dirty="0" smtClean="0">
                        <a:latin typeface="News Gothic MT" panose="020B05040202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err="1" smtClean="0">
                          <a:latin typeface="News Gothic MT" panose="020B0504020203020204" pitchFamily="34" charset="0"/>
                        </a:rPr>
                        <a:t>Cafayate</a:t>
                      </a:r>
                      <a:endParaRPr lang="fr-FR" sz="1100" dirty="0" smtClean="0">
                        <a:latin typeface="News Gothic MT" panose="020B050402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News Gothic MT" panose="020B0504020203020204" pitchFamily="34" charset="0"/>
                        </a:rPr>
                        <a:t>(1 nuit)</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u="sng" kern="1200" cap="none" dirty="0" smtClean="0">
                          <a:solidFill>
                            <a:schemeClr val="tx1"/>
                          </a:solidFill>
                          <a:latin typeface="News Gothic MT" panose="020B0504020203020204" pitchFamily="34" charset="0"/>
                          <a:ea typeface="+mn-ea"/>
                          <a:cs typeface="+mn-cs"/>
                          <a:hlinkClick r:id="rId4"/>
                        </a:rPr>
                        <a:t>www.cafayateasturias.com</a:t>
                      </a:r>
                    </a:p>
                  </a:txBody>
                  <a:tcPr anchor="ctr"/>
                </a:tc>
              </a:tr>
              <a:tr h="86400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err="1" smtClean="0">
                          <a:latin typeface="News Gothic MT" panose="020B0504020203020204" pitchFamily="34" charset="0"/>
                        </a:rPr>
                        <a:t>Hosteria</a:t>
                      </a:r>
                      <a:r>
                        <a:rPr lang="en-GB" sz="1100" dirty="0" smtClean="0">
                          <a:latin typeface="News Gothic MT" panose="020B0504020203020204" pitchFamily="34" charset="0"/>
                        </a:rPr>
                        <a:t> </a:t>
                      </a:r>
                      <a:r>
                        <a:rPr lang="en-GB" sz="1100" dirty="0" err="1" smtClean="0">
                          <a:latin typeface="News Gothic MT" panose="020B0504020203020204" pitchFamily="34" charset="0"/>
                        </a:rPr>
                        <a:t>Cachi</a:t>
                      </a:r>
                      <a:endParaRPr lang="en-GB" sz="1100" dirty="0" smtClean="0">
                        <a:latin typeface="News Gothic MT" panose="020B050402020302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en-GB" sz="1100" dirty="0" smtClean="0">
                          <a:latin typeface="News Gothic MT" panose="020B0504020203020204" pitchFamily="34" charset="0"/>
                        </a:rPr>
                        <a:t>3* sup</a:t>
                      </a:r>
                    </a:p>
                    <a:p>
                      <a:pPr algn="ctr"/>
                      <a:endParaRPr lang="fr-FR" sz="1100" dirty="0">
                        <a:latin typeface="News Gothic MT" panose="020B0504020203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err="1" smtClean="0">
                          <a:latin typeface="News Gothic MT" panose="020B0504020203020204" pitchFamily="34" charset="0"/>
                        </a:rPr>
                        <a:t>Cachi</a:t>
                      </a:r>
                      <a:endParaRPr lang="fr-FR" sz="1100" dirty="0" smtClean="0">
                        <a:latin typeface="News Gothic MT" panose="020B0504020203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latin typeface="News Gothic MT" panose="020B0504020203020204" pitchFamily="34" charset="0"/>
                        </a:rPr>
                        <a:t>(1 nuit)</a:t>
                      </a:r>
                    </a:p>
                    <a:p>
                      <a:pPr algn="ctr"/>
                      <a:endParaRPr lang="fr-FR" sz="1100" dirty="0">
                        <a:latin typeface="News Gothic MT" panose="020B0504020203020204" pitchFamily="34" charset="0"/>
                      </a:endParaRPr>
                    </a:p>
                  </a:txBody>
                  <a:tcPr anchor="ctr"/>
                </a:tc>
                <a:tc>
                  <a:txBody>
                    <a:bodyPr/>
                    <a:lstStyle/>
                    <a:p>
                      <a:pPr algn="ctr"/>
                      <a:r>
                        <a:rPr lang="fr-FR" sz="1100" u="sng" kern="1200" cap="none" dirty="0" smtClean="0">
                          <a:solidFill>
                            <a:schemeClr val="tx1"/>
                          </a:solidFill>
                          <a:latin typeface="News Gothic MT" panose="020B0504020203020204" pitchFamily="34" charset="0"/>
                          <a:ea typeface="+mn-ea"/>
                          <a:cs typeface="+mn-cs"/>
                          <a:hlinkClick r:id="rId4"/>
                        </a:rPr>
                        <a:t>www.hosteriacachi.com.ar</a:t>
                      </a:r>
                      <a:endParaRPr lang="fr-FR" sz="1100" u="sng" kern="1200" cap="none" dirty="0">
                        <a:solidFill>
                          <a:schemeClr val="tx1"/>
                        </a:solidFill>
                        <a:latin typeface="News Gothic MT" panose="020B0504020203020204" pitchFamily="34" charset="0"/>
                        <a:ea typeface="+mn-ea"/>
                        <a:cs typeface="+mn-cs"/>
                        <a:hlinkClick r:id="rId3"/>
                      </a:endParaRPr>
                    </a:p>
                  </a:txBody>
                  <a:tcPr anchor="ctr"/>
                </a:tc>
              </a:tr>
              <a:tr h="864000">
                <a:tc>
                  <a:txBody>
                    <a:bodyPr/>
                    <a:lstStyle/>
                    <a:p>
                      <a:pPr algn="ctr"/>
                      <a:r>
                        <a:rPr lang="fr-FR" sz="1100" i="0" dirty="0" smtClean="0">
                          <a:latin typeface="News Gothic MT" panose="020B0504020203020204" pitchFamily="34" charset="0"/>
                        </a:rPr>
                        <a:t>Design Suites</a:t>
                      </a:r>
                    </a:p>
                    <a:p>
                      <a:pPr algn="ctr"/>
                      <a:r>
                        <a:rPr lang="fr-FR" sz="1100" i="0" dirty="0" smtClean="0">
                          <a:latin typeface="News Gothic MT" panose="020B0504020203020204" pitchFamily="34" charset="0"/>
                        </a:rPr>
                        <a:t>4*</a:t>
                      </a:r>
                      <a:endParaRPr lang="fr-FR" sz="1100" i="0" dirty="0">
                        <a:latin typeface="News Gothic MT" panose="020B0504020203020204" pitchFamily="34" charset="0"/>
                      </a:endParaRPr>
                    </a:p>
                  </a:txBody>
                  <a:tcPr anchor="ctr"/>
                </a:tc>
                <a:tc>
                  <a:txBody>
                    <a:bodyPr/>
                    <a:lstStyle/>
                    <a:p>
                      <a:pPr algn="ctr"/>
                      <a:r>
                        <a:rPr lang="fr-FR" sz="1100" i="0" dirty="0" smtClean="0">
                          <a:latin typeface="News Gothic MT" panose="020B0504020203020204" pitchFamily="34" charset="0"/>
                        </a:rPr>
                        <a:t>Salta</a:t>
                      </a:r>
                    </a:p>
                    <a:p>
                      <a:pPr algn="ctr"/>
                      <a:r>
                        <a:rPr lang="fr-FR" sz="1100" i="0" dirty="0" smtClean="0">
                          <a:latin typeface="News Gothic MT" panose="020B0504020203020204" pitchFamily="34" charset="0"/>
                        </a:rPr>
                        <a:t>(1</a:t>
                      </a:r>
                      <a:r>
                        <a:rPr lang="fr-FR" sz="1100" i="0" baseline="0" dirty="0" smtClean="0">
                          <a:latin typeface="News Gothic MT" panose="020B0504020203020204" pitchFamily="34" charset="0"/>
                        </a:rPr>
                        <a:t> nuit)</a:t>
                      </a:r>
                      <a:endParaRPr lang="fr-FR" sz="1100" i="0" dirty="0">
                        <a:latin typeface="News Gothic MT" panose="020B0504020203020204" pitchFamily="34"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100" u="sng" kern="1200" cap="none" dirty="0" smtClean="0">
                          <a:solidFill>
                            <a:schemeClr val="tx1"/>
                          </a:solidFill>
                          <a:latin typeface="News Gothic MT" panose="020B0504020203020204" pitchFamily="34" charset="0"/>
                          <a:ea typeface="+mn-ea"/>
                          <a:cs typeface="+mn-cs"/>
                          <a:hlinkClick r:id="rId5"/>
                        </a:rPr>
                        <a:t>www.designsuites.com</a:t>
                      </a:r>
                      <a:endParaRPr lang="fr-FR" sz="1100" u="sng" kern="1200" cap="none" dirty="0" smtClean="0">
                        <a:solidFill>
                          <a:schemeClr val="tx1"/>
                        </a:solidFill>
                        <a:latin typeface="News Gothic MT" panose="020B0504020203020204" pitchFamily="34" charset="0"/>
                        <a:ea typeface="+mn-ea"/>
                        <a:cs typeface="+mn-cs"/>
                        <a:hlinkClick r:id="rId4"/>
                      </a:endParaRPr>
                    </a:p>
                    <a:p>
                      <a:pPr algn="ctr"/>
                      <a:endParaRPr lang="fr-FR" sz="1100" i="0" dirty="0">
                        <a:latin typeface="News Gothic MT" panose="020B0504020203020204" pitchFamily="34" charset="0"/>
                      </a:endParaRPr>
                    </a:p>
                  </a:txBody>
                  <a:tcPr anchor="ctr"/>
                </a:tc>
              </a:tr>
              <a:tr h="864000">
                <a:tc>
                  <a:txBody>
                    <a:bodyPr/>
                    <a:lstStyle/>
                    <a:p>
                      <a:pPr algn="ctr"/>
                      <a:r>
                        <a:rPr lang="fr-FR" sz="1100" i="0" dirty="0" smtClean="0">
                          <a:latin typeface="News Gothic MT" panose="020B0504020203020204" pitchFamily="34" charset="0"/>
                        </a:rPr>
                        <a:t>Las </a:t>
                      </a:r>
                      <a:r>
                        <a:rPr lang="fr-FR" sz="1100" i="0" dirty="0" err="1" smtClean="0">
                          <a:latin typeface="News Gothic MT" panose="020B0504020203020204" pitchFamily="34" charset="0"/>
                        </a:rPr>
                        <a:t>Dunas</a:t>
                      </a:r>
                      <a:endParaRPr lang="fr-FR" sz="1100" i="0" dirty="0" smtClean="0">
                        <a:latin typeface="News Gothic MT" panose="020B0504020203020204" pitchFamily="34" charset="0"/>
                      </a:endParaRPr>
                    </a:p>
                    <a:p>
                      <a:pPr algn="ctr"/>
                      <a:r>
                        <a:rPr lang="fr-FR" sz="1100" i="0" dirty="0" smtClean="0">
                          <a:latin typeface="News Gothic MT" panose="020B0504020203020204" pitchFamily="34" charset="0"/>
                        </a:rPr>
                        <a:t>3*</a:t>
                      </a:r>
                      <a:r>
                        <a:rPr lang="fr-FR" sz="1100" i="0" baseline="0" dirty="0" smtClean="0">
                          <a:latin typeface="News Gothic MT" panose="020B0504020203020204" pitchFamily="34" charset="0"/>
                        </a:rPr>
                        <a:t> sup</a:t>
                      </a:r>
                      <a:endParaRPr lang="fr-FR" sz="1100" i="0" dirty="0">
                        <a:latin typeface="News Gothic MT" panose="020B0504020203020204" pitchFamily="34" charset="0"/>
                      </a:endParaRPr>
                    </a:p>
                  </a:txBody>
                  <a:tcPr anchor="ctr"/>
                </a:tc>
                <a:tc>
                  <a:txBody>
                    <a:bodyPr/>
                    <a:lstStyle/>
                    <a:p>
                      <a:pPr algn="ctr"/>
                      <a:r>
                        <a:rPr lang="fr-FR" sz="1100" i="0" dirty="0" smtClean="0">
                          <a:latin typeface="News Gothic MT" panose="020B0504020203020204" pitchFamily="34" charset="0"/>
                        </a:rPr>
                        <a:t>El </a:t>
                      </a:r>
                      <a:r>
                        <a:rPr lang="fr-FR" sz="1100" i="0" dirty="0" err="1" smtClean="0">
                          <a:latin typeface="News Gothic MT" panose="020B0504020203020204" pitchFamily="34" charset="0"/>
                        </a:rPr>
                        <a:t>Calafate</a:t>
                      </a:r>
                      <a:endParaRPr lang="fr-FR" sz="1100" i="0" dirty="0" smtClean="0">
                        <a:latin typeface="News Gothic MT" panose="020B0504020203020204" pitchFamily="34" charset="0"/>
                      </a:endParaRPr>
                    </a:p>
                    <a:p>
                      <a:pPr algn="ctr"/>
                      <a:r>
                        <a:rPr lang="fr-FR" sz="1100" i="0" dirty="0" smtClean="0">
                          <a:latin typeface="News Gothic MT" panose="020B0504020203020204" pitchFamily="34" charset="0"/>
                        </a:rPr>
                        <a:t>(4</a:t>
                      </a:r>
                      <a:r>
                        <a:rPr lang="fr-FR" sz="1100" i="0" baseline="0" dirty="0" smtClean="0">
                          <a:latin typeface="News Gothic MT" panose="020B0504020203020204" pitchFamily="34" charset="0"/>
                        </a:rPr>
                        <a:t> nuits)</a:t>
                      </a:r>
                      <a:endParaRPr lang="fr-FR" sz="1100" i="0" dirty="0">
                        <a:latin typeface="News Gothic MT" panose="020B0504020203020204" pitchFamily="34" charset="0"/>
                      </a:endParaRP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100" u="sng" kern="1200" cap="none" dirty="0" smtClean="0">
                          <a:solidFill>
                            <a:schemeClr val="tx1"/>
                          </a:solidFill>
                          <a:latin typeface="News Gothic MT" panose="020B0504020203020204" pitchFamily="34" charset="0"/>
                          <a:ea typeface="+mn-ea"/>
                          <a:cs typeface="+mn-cs"/>
                          <a:hlinkClick r:id="rId5"/>
                        </a:rPr>
                        <a:t>www.lasdunashotel.com.ar</a:t>
                      </a:r>
                      <a:endParaRPr lang="fr-FR" sz="1100" u="sng" kern="1200" cap="none" dirty="0">
                        <a:solidFill>
                          <a:schemeClr val="tx1"/>
                        </a:solidFill>
                        <a:latin typeface="News Gothic MT" panose="020B0504020203020204" pitchFamily="34" charset="0"/>
                        <a:ea typeface="+mn-ea"/>
                        <a:cs typeface="+mn-cs"/>
                        <a:hlinkClick r:id="rId5"/>
                      </a:endParaRPr>
                    </a:p>
                  </a:txBody>
                  <a:tcPr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324247" y="4698628"/>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algn="ctr"/>
            <a:endParaRPr lang="fr-FR" sz="1900" dirty="0">
              <a:latin typeface="+mn-lt"/>
            </a:endParaRPr>
          </a:p>
        </p:txBody>
      </p:sp>
      <p:sp>
        <p:nvSpPr>
          <p:cNvPr id="10" name="Titre 9"/>
          <p:cNvSpPr>
            <a:spLocks noGrp="1"/>
          </p:cNvSpPr>
          <p:nvPr>
            <p:ph type="title"/>
          </p:nvPr>
        </p:nvSpPr>
        <p:spPr>
          <a:xfrm>
            <a:off x="396255" y="5634732"/>
            <a:ext cx="6842125" cy="360363"/>
          </a:xfrm>
        </p:spPr>
        <p:txBody>
          <a:bodyPr/>
          <a:lstStyle/>
          <a:p>
            <a:r>
              <a:rPr lang="fr-FR" dirty="0" smtClean="0"/>
              <a:t>Formalités administratives &amp; Sanitaires</a:t>
            </a:r>
            <a:endParaRPr lang="fr-FR" dirty="0"/>
          </a:p>
        </p:txBody>
      </p:sp>
      <p:sp>
        <p:nvSpPr>
          <p:cNvPr id="7" name="Espace réservé du texte 2"/>
          <p:cNvSpPr>
            <a:spLocks noGrp="1"/>
          </p:cNvSpPr>
          <p:nvPr>
            <p:ph type="body" sz="quarter" idx="10"/>
          </p:nvPr>
        </p:nvSpPr>
        <p:spPr>
          <a:xfrm>
            <a:off x="468263" y="6354812"/>
            <a:ext cx="6696744" cy="1728192"/>
          </a:xfrm>
        </p:spPr>
        <p:txBody>
          <a:bodyPr/>
          <a:lstStyle/>
          <a:p>
            <a:pPr lvl="1"/>
            <a:endParaRPr lang="fr-FR" b="0" dirty="0" smtClean="0"/>
          </a:p>
          <a:p>
            <a:pPr lvl="2" algn="ctr"/>
            <a:r>
              <a:rPr lang="fr-FR" b="1" dirty="0" smtClean="0"/>
              <a:t>POUR LES RESSORTISSANTS FRANÇAIS  </a:t>
            </a:r>
          </a:p>
          <a:p>
            <a:pPr lvl="2" algn="ctr"/>
            <a:r>
              <a:rPr lang="fr-FR" b="1" dirty="0" smtClean="0"/>
              <a:t>AUTRE NATIONALITE, SE RENSEIGNER AUPRES DES SERVICES CONCERNES.</a:t>
            </a:r>
          </a:p>
          <a:p>
            <a:pPr lvl="2" algn="ctr"/>
            <a:endParaRPr lang="fr-FR" b="1" dirty="0" smtClean="0"/>
          </a:p>
          <a:p>
            <a:pPr lvl="2" algn="ctr"/>
            <a:endParaRPr lang="fr-FR" b="1" dirty="0" smtClean="0"/>
          </a:p>
          <a:p>
            <a:pPr lvl="2" algn="ctr"/>
            <a:r>
              <a:rPr lang="fr-FR" b="1" dirty="0" smtClean="0"/>
              <a:t>Informations douanières : </a:t>
            </a:r>
            <a:endParaRPr lang="fr-FR" dirty="0" smtClean="0"/>
          </a:p>
          <a:p>
            <a:pPr lvl="2" algn="ctr"/>
            <a:r>
              <a:rPr lang="fr-FR" dirty="0" smtClean="0"/>
              <a:t>Passeport  valable 6 mois après la date du retour</a:t>
            </a:r>
          </a:p>
          <a:p>
            <a:pPr lvl="2" algn="ctr"/>
            <a:endParaRPr lang="fr-FR" dirty="0" smtClean="0"/>
          </a:p>
          <a:p>
            <a:pPr lvl="1" algn="ctr"/>
            <a:r>
              <a:rPr lang="fr-FR" b="1" cap="none" dirty="0" smtClean="0"/>
              <a:t>santé : </a:t>
            </a:r>
          </a:p>
          <a:p>
            <a:pPr lvl="1" algn="ctr"/>
            <a:r>
              <a:rPr lang="fr-FR" cap="none" dirty="0" smtClean="0"/>
              <a:t>rien à signaler</a:t>
            </a:r>
          </a:p>
          <a:p>
            <a:pPr lvl="1" algn="ctr"/>
            <a:endParaRPr lang="fr-FR" b="1" dirty="0" smtClean="0"/>
          </a:p>
          <a:p>
            <a:pPr lvl="1"/>
            <a:endParaRPr lang="fr-FR" b="0" dirty="0"/>
          </a:p>
        </p:txBody>
      </p:sp>
      <p:sp>
        <p:nvSpPr>
          <p:cNvPr id="14" name="ZoneTexte 13"/>
          <p:cNvSpPr txBox="1"/>
          <p:nvPr/>
        </p:nvSpPr>
        <p:spPr>
          <a:xfrm>
            <a:off x="468263" y="2466380"/>
            <a:ext cx="6696744" cy="1138773"/>
          </a:xfrm>
          <a:prstGeom prst="rect">
            <a:avLst/>
          </a:prstGeom>
          <a:noFill/>
        </p:spPr>
        <p:txBody>
          <a:bodyPr wrap="square" lIns="36000" tIns="0" rIns="36000" bIns="0" rtlCol="0">
            <a:spAutoFit/>
          </a:bodyPr>
          <a:lstStyle/>
          <a:p>
            <a:r>
              <a:rPr lang="fr-FR" sz="1200" b="0" dirty="0" smtClean="0">
                <a:solidFill>
                  <a:schemeClr val="tx1"/>
                </a:solidFill>
                <a:latin typeface="News Gothic MT" panose="020B0504020203020204" pitchFamily="34" charset="0"/>
              </a:rPr>
              <a:t>Ce programme vous est proposé sur compagnie régulière, sous réserve de confirmation des tarifs et disponibilités à la réservation. </a:t>
            </a:r>
          </a:p>
          <a:p>
            <a:endParaRPr lang="fr-FR" sz="1200" b="0" dirty="0" smtClean="0">
              <a:solidFill>
                <a:schemeClr val="tx1"/>
              </a:solidFill>
              <a:latin typeface="News Gothic MT" panose="020B0504020203020204" pitchFamily="34" charset="0"/>
            </a:endParaRPr>
          </a:p>
          <a:p>
            <a:pPr algn="ctr"/>
            <a:r>
              <a:rPr lang="fr-FR" sz="1200" dirty="0" smtClean="0">
                <a:solidFill>
                  <a:schemeClr val="tx1"/>
                </a:solidFill>
                <a:latin typeface="News Gothic MT" panose="020B0504020203020204" pitchFamily="34" charset="0"/>
              </a:rPr>
              <a:t>Horaires à ce jour, à titre indicatif.</a:t>
            </a:r>
          </a:p>
          <a:p>
            <a:endParaRPr lang="fr-FR" sz="1200" b="0" dirty="0" smtClean="0">
              <a:solidFill>
                <a:schemeClr val="tx1"/>
              </a:solidFill>
              <a:latin typeface="News Gothic MT" panose="020B0504020203020204" pitchFamily="34" charset="0"/>
            </a:endParaRPr>
          </a:p>
          <a:p>
            <a:endParaRPr lang="fr-FR" b="0" dirty="0" smtClean="0">
              <a:solidFill>
                <a:schemeClr val="tx1"/>
              </a:solidFill>
              <a:latin typeface="News Gothic MT" panose="020B0504020203020204" pitchFamily="34" charset="0"/>
            </a:endParaRPr>
          </a:p>
        </p:txBody>
      </p:sp>
      <p:sp>
        <p:nvSpPr>
          <p:cNvPr id="17" name="ZoneTexte 16"/>
          <p:cNvSpPr txBox="1"/>
          <p:nvPr/>
        </p:nvSpPr>
        <p:spPr>
          <a:xfrm>
            <a:off x="540271" y="4770636"/>
            <a:ext cx="6552728" cy="769441"/>
          </a:xfrm>
          <a:prstGeom prst="rect">
            <a:avLst/>
          </a:prstGeom>
          <a:noFill/>
        </p:spPr>
        <p:txBody>
          <a:bodyPr wrap="square" lIns="36000" tIns="0" rIns="36000" bIns="0" rtlCol="0">
            <a:spAutoFit/>
          </a:bodyPr>
          <a:lstStyle/>
          <a:p>
            <a:pPr algn="ctr"/>
            <a:r>
              <a:rPr lang="fr-FR" sz="1200" dirty="0" smtClean="0">
                <a:solidFill>
                  <a:schemeClr val="tx1"/>
                </a:solidFill>
                <a:latin typeface="News Gothic MT" panose="020B0504020203020204" pitchFamily="34" charset="0"/>
              </a:rPr>
              <a:t>Possibilité de pré-post acheminement de province : nous consulter</a:t>
            </a:r>
          </a:p>
          <a:p>
            <a:pPr algn="ctr"/>
            <a:r>
              <a:rPr lang="fr-FR" sz="1200" dirty="0" smtClean="0">
                <a:solidFill>
                  <a:schemeClr val="tx1"/>
                </a:solidFill>
                <a:latin typeface="News Gothic MT" panose="020B0504020203020204" pitchFamily="34" charset="0"/>
              </a:rPr>
              <a:t>Minimum 10 personnes au départ de la même ville.</a:t>
            </a:r>
          </a:p>
          <a:p>
            <a:endParaRPr lang="fr-FR" sz="1200" b="0" dirty="0" smtClean="0">
              <a:solidFill>
                <a:schemeClr val="tx1"/>
              </a:solidFill>
              <a:latin typeface="News Gothic MT" panose="020B0504020203020204" pitchFamily="34" charset="0"/>
            </a:endParaRPr>
          </a:p>
          <a:p>
            <a:endParaRPr lang="fr-FR" b="0" dirty="0" smtClean="0">
              <a:solidFill>
                <a:schemeClr val="tx1"/>
              </a:solidFill>
              <a:latin typeface="News Gothic MT" panose="020B0504020203020204" pitchFamily="34" charset="0"/>
            </a:endParaRPr>
          </a:p>
        </p:txBody>
      </p:sp>
      <p:sp>
        <p:nvSpPr>
          <p:cNvPr id="9" name="Titre 1"/>
          <p:cNvSpPr txBox="1">
            <a:spLocks/>
          </p:cNvSpPr>
          <p:nvPr/>
        </p:nvSpPr>
        <p:spPr bwMode="auto">
          <a:xfrm>
            <a:off x="358775" y="1342504"/>
            <a:ext cx="6842125" cy="360363"/>
          </a:xfrm>
          <a:prstGeom prst="rect">
            <a:avLst/>
          </a:prstGeom>
          <a:noFill/>
          <a:ln w="9525">
            <a:noFill/>
            <a:miter lim="800000"/>
            <a:headEnd/>
            <a:tailEnd/>
          </a:ln>
          <a:effectLst/>
        </p:spPr>
        <p:txBody>
          <a:bodyPr vert="horz" wrap="square" lIns="36000" tIns="0" rIns="3600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900" b="1" i="0" u="none" strike="noStrike" kern="0" cap="small" spc="0" normalizeH="0" baseline="0" noProof="0" dirty="0" smtClean="0">
                <a:ln>
                  <a:noFill/>
                </a:ln>
                <a:solidFill>
                  <a:schemeClr val="tx2"/>
                </a:solidFill>
                <a:effectLst/>
                <a:uLnTx/>
                <a:uFillTx/>
                <a:latin typeface="+mn-lt"/>
                <a:ea typeface="+mj-ea"/>
                <a:cs typeface="+mj-cs"/>
              </a:rPr>
              <a:t>Votre transport aérien</a:t>
            </a:r>
            <a:endParaRPr kumimoji="0" lang="fr-FR" sz="1900" b="1" i="0" u="none" strike="noStrike" kern="0" cap="small" spc="0" normalizeH="0" baseline="0" noProof="0" dirty="0">
              <a:ln>
                <a:noFill/>
              </a:ln>
              <a:solidFill>
                <a:schemeClr val="tx2"/>
              </a:solidFill>
              <a:effectLst/>
              <a:uLnTx/>
              <a:uFillTx/>
              <a:latin typeface="+mn-lt"/>
              <a:ea typeface="+mj-ea"/>
              <a:cs typeface="+mj-cs"/>
            </a:endParaRPr>
          </a:p>
        </p:txBody>
      </p:sp>
      <p:pic>
        <p:nvPicPr>
          <p:cNvPr id="12" name="Image 11" descr="insolite-batisseurs.gif"/>
          <p:cNvPicPr>
            <a:picLocks noChangeAspect="1"/>
          </p:cNvPicPr>
          <p:nvPr/>
        </p:nvPicPr>
        <p:blipFill>
          <a:blip r:embed="rId2" cstate="print"/>
          <a:stretch>
            <a:fillRect/>
          </a:stretch>
        </p:blipFill>
        <p:spPr>
          <a:xfrm>
            <a:off x="684287" y="8875092"/>
            <a:ext cx="2190750" cy="1095375"/>
          </a:xfrm>
          <a:prstGeom prst="rect">
            <a:avLst/>
          </a:prstGeom>
        </p:spPr>
      </p:pic>
      <p:sp>
        <p:nvSpPr>
          <p:cNvPr id="16" name="ZoneTexte 15"/>
          <p:cNvSpPr txBox="1"/>
          <p:nvPr/>
        </p:nvSpPr>
        <p:spPr>
          <a:xfrm>
            <a:off x="2988543" y="8875092"/>
            <a:ext cx="4392488" cy="1131079"/>
          </a:xfrm>
          <a:prstGeom prst="rect">
            <a:avLst/>
          </a:prstGeom>
          <a:noFill/>
        </p:spPr>
        <p:txBody>
          <a:bodyPr wrap="square" lIns="36000" tIns="0" rIns="36000" bIns="0" rtlCol="0">
            <a:spAutoFit/>
          </a:bodyPr>
          <a:lstStyle/>
          <a:p>
            <a:pPr algn="just"/>
            <a:r>
              <a:rPr lang="fr-FR" sz="1050" b="0" dirty="0" smtClean="0">
                <a:solidFill>
                  <a:schemeClr val="tx1"/>
                </a:solidFill>
                <a:latin typeface="News Gothic MT" panose="020B0504020203020204" pitchFamily="34" charset="0"/>
              </a:rPr>
              <a:t>Pour les voyages de ses clients groupes et entreprises, Voyageurs Du Monde compense à hauteur de 5 € HT par passager effectuant un itinéraire aérien, soit l’équivalent d’environ 10% du CO2 émis, en phase avec les propositions de quotas de CO2 de la commission européenne sur l’industrie aérienne. Ces fonds sont engagés dans des programmes forestiers sur trois continents, coordonnées par l’association Insolites Bâtisseurs www.insolitesbatisseurs.org</a:t>
            </a:r>
          </a:p>
        </p:txBody>
      </p:sp>
      <p:graphicFrame>
        <p:nvGraphicFramePr>
          <p:cNvPr id="11" name="Tableau 10"/>
          <p:cNvGraphicFramePr>
            <a:graphicFrameLocks noGrp="1"/>
          </p:cNvGraphicFramePr>
          <p:nvPr>
            <p:extLst>
              <p:ext uri="{D42A27DB-BD31-4B8C-83A1-F6EECF244321}">
                <p14:modId xmlns:p14="http://schemas.microsoft.com/office/powerpoint/2010/main" val="2609667050"/>
              </p:ext>
            </p:extLst>
          </p:nvPr>
        </p:nvGraphicFramePr>
        <p:xfrm>
          <a:off x="1476375" y="3474492"/>
          <a:ext cx="4608513" cy="864096"/>
        </p:xfrm>
        <a:graphic>
          <a:graphicData uri="http://schemas.openxmlformats.org/drawingml/2006/table">
            <a:tbl>
              <a:tblPr firstRow="1" bandRow="1">
                <a:tableStyleId>{9D7B26C5-4107-4FEC-AEDC-1716B250A1EF}</a:tableStyleId>
              </a:tblPr>
              <a:tblGrid>
                <a:gridCol w="1536171"/>
                <a:gridCol w="1536171"/>
                <a:gridCol w="1536171"/>
              </a:tblGrid>
              <a:tr h="429100">
                <a:tc rowSpan="2">
                  <a:txBody>
                    <a:bodyPr/>
                    <a:lstStyle/>
                    <a:p>
                      <a:pPr marL="0" algn="ctr" defTabSz="914400" rtl="0" eaLnBrk="1" latinLnBrk="0" hangingPunct="1">
                        <a:spcAft>
                          <a:spcPts val="0"/>
                        </a:spcAft>
                      </a:pPr>
                      <a:r>
                        <a:rPr lang="fr-FR" sz="1100" b="1" kern="1200" dirty="0" smtClean="0">
                          <a:solidFill>
                            <a:schemeClr val="tx1"/>
                          </a:solidFill>
                          <a:latin typeface="News Gothic MT" panose="020B0504020203020204" pitchFamily="34" charset="0"/>
                          <a:ea typeface="+mn-ea"/>
                          <a:cs typeface="+mn-cs"/>
                        </a:rPr>
                        <a:t>AIR FRANCE</a:t>
                      </a:r>
                      <a:endParaRPr lang="fr-FR" sz="1100" b="1" kern="1200" dirty="0">
                        <a:solidFill>
                          <a:schemeClr val="tx1"/>
                        </a:solidFill>
                        <a:latin typeface="News Gothic MT" panose="020B0504020203020204" pitchFamily="34" charset="0"/>
                        <a:ea typeface="+mn-ea"/>
                        <a:cs typeface="+mn-cs"/>
                      </a:endParaRPr>
                    </a:p>
                  </a:txBody>
                  <a:tcPr marL="68580" marR="68580" marT="0" marB="0" anchor="ctr"/>
                </a:tc>
                <a:tc>
                  <a:txBody>
                    <a:bodyPr/>
                    <a:lstStyle/>
                    <a:p>
                      <a:pPr marL="0" algn="ctr" defTabSz="914400" rtl="0" eaLnBrk="1" latinLnBrk="0" hangingPunct="1">
                        <a:spcAft>
                          <a:spcPts val="0"/>
                        </a:spcAft>
                      </a:pPr>
                      <a:r>
                        <a:rPr lang="es-ES" sz="1100" b="1" kern="1200" dirty="0">
                          <a:solidFill>
                            <a:schemeClr val="tx1"/>
                          </a:solidFill>
                          <a:latin typeface="News Gothic MT" panose="020B0504020203020204" pitchFamily="34" charset="0"/>
                          <a:ea typeface="+mn-ea"/>
                          <a:cs typeface="+mn-cs"/>
                        </a:rPr>
                        <a:t>Paris / Buenos Aires</a:t>
                      </a:r>
                      <a:endParaRPr lang="fr-FR" sz="1100" b="1" kern="1200" dirty="0">
                        <a:solidFill>
                          <a:schemeClr val="tx1"/>
                        </a:solidFill>
                        <a:latin typeface="News Gothic MT" panose="020B0504020203020204" pitchFamily="34" charset="0"/>
                        <a:ea typeface="+mn-ea"/>
                        <a:cs typeface="+mn-cs"/>
                      </a:endParaRPr>
                    </a:p>
                  </a:txBody>
                  <a:tcPr marL="68580" marR="68580" marT="0" marB="0" anchor="ctr"/>
                </a:tc>
                <a:tc>
                  <a:txBody>
                    <a:bodyPr/>
                    <a:lstStyle/>
                    <a:p>
                      <a:pPr marL="0" algn="ctr" defTabSz="914400" rtl="0" eaLnBrk="1" latinLnBrk="0" hangingPunct="1">
                        <a:spcAft>
                          <a:spcPts val="0"/>
                        </a:spcAft>
                      </a:pPr>
                      <a:r>
                        <a:rPr lang="fr-FR" sz="1100" b="1" kern="1200" dirty="0">
                          <a:solidFill>
                            <a:schemeClr val="tx1"/>
                          </a:solidFill>
                          <a:latin typeface="News Gothic MT" panose="020B0504020203020204" pitchFamily="34" charset="0"/>
                          <a:ea typeface="+mn-ea"/>
                          <a:cs typeface="+mn-cs"/>
                        </a:rPr>
                        <a:t>23h20-09h00 </a:t>
                      </a:r>
                      <a:r>
                        <a:rPr lang="fr-FR" sz="1100" b="1" kern="1200" dirty="0" smtClean="0">
                          <a:solidFill>
                            <a:schemeClr val="tx1"/>
                          </a:solidFill>
                          <a:latin typeface="News Gothic MT" panose="020B0504020203020204" pitchFamily="34" charset="0"/>
                          <a:ea typeface="+mn-ea"/>
                          <a:cs typeface="+mn-cs"/>
                        </a:rPr>
                        <a:t>(+1)</a:t>
                      </a:r>
                      <a:endParaRPr lang="fr-FR" sz="1100" b="1" kern="1200" dirty="0">
                        <a:solidFill>
                          <a:schemeClr val="tx1"/>
                        </a:solidFill>
                        <a:latin typeface="News Gothic MT" panose="020B0504020203020204" pitchFamily="34" charset="0"/>
                        <a:ea typeface="+mn-ea"/>
                        <a:cs typeface="+mn-cs"/>
                      </a:endParaRPr>
                    </a:p>
                  </a:txBody>
                  <a:tcPr marL="68580" marR="68580" marT="0" marB="0" anchor="ctr"/>
                </a:tc>
              </a:tr>
              <a:tr h="434996">
                <a:tc vMerge="1">
                  <a:txBody>
                    <a:bodyPr/>
                    <a:lstStyle/>
                    <a:p>
                      <a:pPr algn="ctr">
                        <a:spcAft>
                          <a:spcPts val="0"/>
                        </a:spcAft>
                      </a:pPr>
                      <a:endParaRPr lang="fr-FR" sz="1200" dirty="0">
                        <a:latin typeface="Times New Roman"/>
                        <a:ea typeface="Times New Roman"/>
                      </a:endParaRPr>
                    </a:p>
                  </a:txBody>
                  <a:tcPr marL="68580" marR="68580" marT="0" marB="0" anchor="ctr"/>
                </a:tc>
                <a:tc>
                  <a:txBody>
                    <a:bodyPr/>
                    <a:lstStyle/>
                    <a:p>
                      <a:pPr algn="ctr">
                        <a:spcAft>
                          <a:spcPts val="0"/>
                        </a:spcAft>
                      </a:pPr>
                      <a:r>
                        <a:rPr lang="es-ES" sz="1100" dirty="0">
                          <a:latin typeface="News Gothic MT" panose="020B0504020203020204" pitchFamily="34" charset="0"/>
                        </a:rPr>
                        <a:t>Buenos Aires / Paris</a:t>
                      </a:r>
                      <a:endParaRPr lang="fr-FR" sz="1200" dirty="0">
                        <a:latin typeface="News Gothic MT" panose="020B0504020203020204" pitchFamily="34" charset="0"/>
                        <a:ea typeface="Times New Roman"/>
                      </a:endParaRPr>
                    </a:p>
                  </a:txBody>
                  <a:tcPr marL="68580" marR="68580" marT="0" marB="0" anchor="ctr"/>
                </a:tc>
                <a:tc>
                  <a:txBody>
                    <a:bodyPr/>
                    <a:lstStyle/>
                    <a:p>
                      <a:pPr algn="ctr">
                        <a:spcAft>
                          <a:spcPts val="0"/>
                        </a:spcAft>
                      </a:pPr>
                      <a:r>
                        <a:rPr lang="fr-FR" sz="1100" dirty="0" smtClean="0">
                          <a:latin typeface="News Gothic MT" panose="020B0504020203020204" pitchFamily="34" charset="0"/>
                        </a:rPr>
                        <a:t>18h00-11h00 (+1)</a:t>
                      </a:r>
                      <a:endParaRPr lang="fr-FR" sz="2200" b="1" dirty="0">
                        <a:latin typeface="News Gothic MT" panose="020B0504020203020204" pitchFamily="34" charset="0"/>
                        <a:ea typeface="Times New Roman"/>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39" y="594172"/>
            <a:ext cx="6842125" cy="756084"/>
          </a:xfrm>
        </p:spPr>
        <p:txBody>
          <a:bodyPr/>
          <a:lstStyle/>
          <a:p>
            <a:r>
              <a:rPr lang="fr-FR" b="1" dirty="0" smtClean="0"/>
              <a:t>Circuit « TANGO, ANDES </a:t>
            </a:r>
            <a:r>
              <a:rPr lang="fr-FR" sz="1800" b="1" dirty="0" smtClean="0"/>
              <a:t>&amp;</a:t>
            </a:r>
            <a:r>
              <a:rPr lang="fr-FR" b="1" dirty="0" smtClean="0"/>
              <a:t> Patagonie »</a:t>
            </a:r>
            <a:br>
              <a:rPr lang="fr-FR" b="1" dirty="0" smtClean="0"/>
            </a:br>
            <a:r>
              <a:rPr lang="fr-FR" b="1" dirty="0" smtClean="0"/>
              <a:t> </a:t>
            </a:r>
            <a:r>
              <a:rPr lang="fr-FR" sz="1600" b="1" dirty="0" smtClean="0"/>
              <a:t>13 jours </a:t>
            </a:r>
            <a:r>
              <a:rPr lang="fr-FR" sz="1600" b="1" i="1" dirty="0" smtClean="0"/>
              <a:t> </a:t>
            </a:r>
            <a:endParaRPr lang="fr-FR" sz="1600" b="1" dirty="0"/>
          </a:p>
        </p:txBody>
      </p:sp>
      <p:sp>
        <p:nvSpPr>
          <p:cNvPr id="4" name="Espace réservé du texte 3"/>
          <p:cNvSpPr>
            <a:spLocks noGrp="1"/>
          </p:cNvSpPr>
          <p:nvPr>
            <p:ph type="body" sz="quarter" idx="10"/>
          </p:nvPr>
        </p:nvSpPr>
        <p:spPr>
          <a:xfrm>
            <a:off x="324247" y="6570836"/>
            <a:ext cx="1440160" cy="2862212"/>
          </a:xfrm>
          <a:noFill/>
          <a:ln w="9525">
            <a:noFill/>
            <a:miter lim="800000"/>
            <a:headEnd/>
            <a:tailEnd/>
          </a:ln>
          <a:effectLst/>
        </p:spPr>
        <p:txBody>
          <a:bodyPr vert="horz" wrap="square" lIns="36000" tIns="0" rIns="0" bIns="0" numCol="1" anchor="t" anchorCtr="0" compatLnSpc="1">
            <a:prstTxWarp prst="textNoShape">
              <a:avLst/>
            </a:prstTxWarp>
          </a:bodyPr>
          <a:lstStyle/>
          <a:p>
            <a:pPr indent="108000" algn="l">
              <a:lnSpc>
                <a:spcPct val="90000"/>
              </a:lnSpc>
              <a:buSzPct val="110000"/>
              <a:buFont typeface="Neutra Display" pitchFamily="50" charset="0"/>
              <a:buChar char="&gt;"/>
            </a:pPr>
            <a:r>
              <a:rPr lang="fr-FR" sz="1200" b="1" dirty="0">
                <a:solidFill>
                  <a:schemeClr val="tx2"/>
                </a:solidFill>
              </a:rPr>
              <a:t>Transport &amp; Taxes</a:t>
            </a: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smtClean="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r>
              <a:rPr lang="fr-FR" sz="1200" b="1" dirty="0">
                <a:solidFill>
                  <a:schemeClr val="tx2"/>
                </a:solidFill>
              </a:rPr>
              <a:t>Hébergement</a:t>
            </a:r>
          </a:p>
          <a:p>
            <a:pPr indent="108000" algn="l">
              <a:lnSpc>
                <a:spcPct val="90000"/>
              </a:lnSpc>
              <a:buSzPct val="110000"/>
              <a:buFont typeface="Neutra Display" pitchFamily="50" charset="0"/>
              <a:buChar char="&gt;"/>
            </a:pPr>
            <a:endParaRPr lang="fr-FR" sz="1200" b="1" dirty="0" smtClean="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smtClean="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r>
              <a:rPr lang="fr-FR" sz="1200" b="1" dirty="0">
                <a:solidFill>
                  <a:schemeClr val="tx2"/>
                </a:solidFill>
              </a:rPr>
              <a:t>Repas &amp; repas spéciaux</a:t>
            </a:r>
          </a:p>
          <a:p>
            <a:pPr indent="108000" algn="l">
              <a:lnSpc>
                <a:spcPct val="90000"/>
              </a:lnSpc>
              <a:buSzPct val="110000"/>
              <a:buFont typeface="Neutra Display" pitchFamily="50" charset="0"/>
              <a:buChar char="&gt;"/>
            </a:pPr>
            <a:endParaRPr lang="fr-FR" sz="1200" b="1" dirty="0">
              <a:solidFill>
                <a:schemeClr val="tx2"/>
              </a:solidFill>
            </a:endParaRPr>
          </a:p>
          <a:p>
            <a:pPr indent="108000" algn="l">
              <a:lnSpc>
                <a:spcPct val="90000"/>
              </a:lnSpc>
              <a:buSzPct val="110000"/>
              <a:buFont typeface="Neutra Display" pitchFamily="50" charset="0"/>
              <a:buChar char="&gt;"/>
            </a:pPr>
            <a:endParaRPr lang="fr-FR" sz="1200" b="1" dirty="0">
              <a:solidFill>
                <a:schemeClr val="tx2"/>
              </a:solidFill>
            </a:endParaRPr>
          </a:p>
        </p:txBody>
      </p:sp>
      <p:sp>
        <p:nvSpPr>
          <p:cNvPr id="5" name="Espace réservé du texte 4"/>
          <p:cNvSpPr>
            <a:spLocks noGrp="1"/>
          </p:cNvSpPr>
          <p:nvPr>
            <p:ph type="body" sz="quarter" idx="13"/>
          </p:nvPr>
        </p:nvSpPr>
        <p:spPr>
          <a:xfrm>
            <a:off x="1836415" y="6570836"/>
            <a:ext cx="5400489" cy="3096344"/>
          </a:xfrm>
          <a:noFill/>
          <a:ln w="9525">
            <a:noFill/>
            <a:miter lim="800000"/>
            <a:headEnd/>
            <a:tailEnd/>
          </a:ln>
          <a:effectLst/>
        </p:spPr>
        <p:txBody>
          <a:bodyPr vert="horz" wrap="square" lIns="36000" tIns="0" rIns="36000" bIns="0" numCol="1" anchor="t" anchorCtr="0" compatLnSpc="1">
            <a:prstTxWarp prst="textNoShape">
              <a:avLst/>
            </a:prstTxWarp>
          </a:bodyPr>
          <a:lstStyle/>
          <a:p>
            <a:pPr marL="108000" indent="-108000">
              <a:lnSpc>
                <a:spcPct val="105000"/>
              </a:lnSpc>
              <a:buSzPct val="90000"/>
              <a:buFont typeface="Symbol" pitchFamily="18" charset="2"/>
              <a:buChar char="·"/>
            </a:pPr>
            <a:r>
              <a:rPr lang="fr-FR" sz="1050" b="0" dirty="0">
                <a:solidFill>
                  <a:schemeClr val="tx1"/>
                </a:solidFill>
              </a:rPr>
              <a:t>L’assistance à l’aéroport de Paris par un représentant Voyageurs du Monde</a:t>
            </a:r>
          </a:p>
          <a:p>
            <a:pPr marL="108000" indent="-108000">
              <a:lnSpc>
                <a:spcPct val="105000"/>
              </a:lnSpc>
              <a:buSzPct val="90000"/>
              <a:buFont typeface="Symbol" pitchFamily="18" charset="2"/>
              <a:buChar char="·"/>
            </a:pPr>
            <a:r>
              <a:rPr lang="fr-FR" sz="1050" b="0" dirty="0">
                <a:solidFill>
                  <a:schemeClr val="tx1"/>
                </a:solidFill>
              </a:rPr>
              <a:t>Le transport aérien Paris / Buenos Aires / Paris sur vols réguliers de la compagnie Air France </a:t>
            </a:r>
          </a:p>
          <a:p>
            <a:pPr marL="108000" indent="-108000">
              <a:lnSpc>
                <a:spcPct val="105000"/>
              </a:lnSpc>
              <a:buSzPct val="90000"/>
              <a:buFont typeface="Symbol" pitchFamily="18" charset="2"/>
              <a:buChar char="·"/>
            </a:pPr>
            <a:r>
              <a:rPr lang="fr-FR" sz="1050" b="0" dirty="0">
                <a:solidFill>
                  <a:schemeClr val="tx1"/>
                </a:solidFill>
              </a:rPr>
              <a:t>Les vols intérieurs mentionnés dans le programme sur vols réguliers Aerolineas Argentinas (sous réserve de disponibilité au moment de la réservation – tarifs estimés pour  2017 – ouverture des vols 10 mois à l’avance. </a:t>
            </a:r>
          </a:p>
          <a:p>
            <a:pPr marL="108000" indent="-108000">
              <a:lnSpc>
                <a:spcPct val="105000"/>
              </a:lnSpc>
              <a:buSzPct val="90000"/>
              <a:buFont typeface="Symbol" pitchFamily="18" charset="2"/>
              <a:buChar char="·"/>
            </a:pPr>
            <a:r>
              <a:rPr lang="fr-FR" sz="1050" b="0" dirty="0">
                <a:solidFill>
                  <a:schemeClr val="tx1"/>
                </a:solidFill>
              </a:rPr>
              <a:t>Les taxes d’aéroport et la surcharge carburant : 322 € à ce jour </a:t>
            </a:r>
          </a:p>
          <a:p>
            <a:pPr marL="108000" indent="-108000">
              <a:lnSpc>
                <a:spcPct val="105000"/>
              </a:lnSpc>
              <a:buSzPct val="90000"/>
              <a:buFont typeface="Symbol" pitchFamily="18" charset="2"/>
              <a:buChar char="·"/>
            </a:pPr>
            <a:r>
              <a:rPr lang="fr-FR" sz="1050" b="0" dirty="0">
                <a:solidFill>
                  <a:schemeClr val="tx1"/>
                </a:solidFill>
              </a:rPr>
              <a:t>Les taxes d'aéroport nationales en Argentine  (100us $ à ce jour )</a:t>
            </a:r>
          </a:p>
          <a:p>
            <a:pPr marL="108000" indent="-108000">
              <a:lnSpc>
                <a:spcPct val="105000"/>
              </a:lnSpc>
              <a:buSzPct val="90000"/>
              <a:buFont typeface="Symbol" pitchFamily="18" charset="2"/>
              <a:buChar char="·"/>
            </a:pPr>
            <a:r>
              <a:rPr lang="fr-FR" sz="1050" b="0" dirty="0">
                <a:solidFill>
                  <a:schemeClr val="tx1"/>
                </a:solidFill>
              </a:rPr>
              <a:t>L’assistance de notre correspondant local aux aéroports en Argentine</a:t>
            </a:r>
          </a:p>
          <a:p>
            <a:pPr marL="108000" indent="-108000">
              <a:lnSpc>
                <a:spcPct val="105000"/>
              </a:lnSpc>
              <a:buSzPct val="90000"/>
              <a:buFont typeface="Symbol" pitchFamily="18" charset="2"/>
              <a:buChar char="·"/>
            </a:pPr>
            <a:r>
              <a:rPr lang="fr-FR" sz="1050" b="0" dirty="0">
                <a:solidFill>
                  <a:schemeClr val="tx1"/>
                </a:solidFill>
              </a:rPr>
              <a:t>Les transferts aéroport /hôtel / aéroport  et le transport  terrestre en autocar ou minibus de tourisme privé et climatisé avec chauffeur et en 4X4 « Overland » le Jour 9</a:t>
            </a:r>
          </a:p>
          <a:p>
            <a:pPr indent="0">
              <a:lnSpc>
                <a:spcPct val="105000"/>
              </a:lnSpc>
              <a:buSzPct val="90000"/>
              <a:buNone/>
            </a:pPr>
            <a:endParaRPr lang="fr-FR" sz="1050" b="0" dirty="0">
              <a:solidFill>
                <a:schemeClr val="tx1"/>
              </a:solidFill>
            </a:endParaRPr>
          </a:p>
          <a:p>
            <a:pPr marL="108000" indent="-108000">
              <a:lnSpc>
                <a:spcPct val="105000"/>
              </a:lnSpc>
              <a:buSzPct val="90000"/>
              <a:buFont typeface="Symbol" pitchFamily="18" charset="2"/>
              <a:buChar char="·"/>
            </a:pPr>
            <a:r>
              <a:rPr lang="fr-FR" sz="1050" b="0" dirty="0">
                <a:solidFill>
                  <a:schemeClr val="tx1"/>
                </a:solidFill>
              </a:rPr>
              <a:t>L'hébergement en chambre double, en hôtels et hosteria de charme 3*** Sup et 4**** (10 nuits)</a:t>
            </a:r>
          </a:p>
          <a:p>
            <a:pPr marL="108000" indent="-108000">
              <a:lnSpc>
                <a:spcPct val="105000"/>
              </a:lnSpc>
              <a:buSzPct val="90000"/>
              <a:buFont typeface="Symbol" pitchFamily="18" charset="2"/>
              <a:buChar char="·"/>
            </a:pPr>
            <a:r>
              <a:rPr lang="fr-FR" sz="1050" b="0" dirty="0">
                <a:solidFill>
                  <a:schemeClr val="tx1"/>
                </a:solidFill>
              </a:rPr>
              <a:t>Les taxes et services hôteliers</a:t>
            </a:r>
          </a:p>
          <a:p>
            <a:pPr indent="0">
              <a:lnSpc>
                <a:spcPct val="105000"/>
              </a:lnSpc>
              <a:buSzPct val="90000"/>
              <a:buNone/>
            </a:pPr>
            <a:endParaRPr lang="fr-FR" sz="1050" b="0" dirty="0">
              <a:solidFill>
                <a:schemeClr val="tx1"/>
              </a:solidFill>
            </a:endParaRPr>
          </a:p>
          <a:p>
            <a:pPr marL="108000" indent="-108000">
              <a:lnSpc>
                <a:spcPct val="105000"/>
              </a:lnSpc>
              <a:buSzPct val="90000"/>
              <a:buFont typeface="Symbol" pitchFamily="18" charset="2"/>
              <a:buChar char="·"/>
            </a:pPr>
            <a:r>
              <a:rPr lang="fr-FR" sz="1050" b="0" dirty="0">
                <a:solidFill>
                  <a:schemeClr val="tx1"/>
                </a:solidFill>
              </a:rPr>
              <a:t>Les repas mentionnés au programme (pension complète du déjeuner du Jour 2 au déjeuner du Jour 12, sauf  le déjeuner du Jour 6), avec une eau minérale, un café ou un thé inclus à chaque repas</a:t>
            </a: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a:p>
            <a:pPr marL="108000" indent="-108000">
              <a:lnSpc>
                <a:spcPct val="105000"/>
              </a:lnSpc>
              <a:buSzPct val="90000"/>
              <a:buFont typeface="Symbol" pitchFamily="18" charset="2"/>
              <a:buChar char="·"/>
            </a:pPr>
            <a:endParaRPr lang="fr-FR" sz="1050" b="0" dirty="0">
              <a:solidFill>
                <a:schemeClr val="tx1"/>
              </a:solidFill>
            </a:endParaRPr>
          </a:p>
        </p:txBody>
      </p:sp>
      <p:sp>
        <p:nvSpPr>
          <p:cNvPr id="15" name="Espace réservé du texte 5"/>
          <p:cNvSpPr>
            <a:spLocks noGrp="1"/>
          </p:cNvSpPr>
          <p:nvPr>
            <p:ph type="body" sz="quarter" idx="14"/>
          </p:nvPr>
        </p:nvSpPr>
        <p:spPr>
          <a:xfrm>
            <a:off x="1836415" y="9939611"/>
            <a:ext cx="5400489" cy="447649"/>
          </a:xfrm>
          <a:noFill/>
          <a:ln w="9525">
            <a:noFill/>
            <a:miter lim="800000"/>
            <a:headEnd/>
            <a:tailEnd/>
          </a:ln>
          <a:effectLst/>
        </p:spPr>
        <p:txBody>
          <a:bodyPr vert="horz" wrap="square" lIns="36000" tIns="0" rIns="36000" bIns="0" numCol="1" anchor="t" anchorCtr="0" compatLnSpc="1">
            <a:prstTxWarp prst="textNoShape">
              <a:avLst/>
            </a:prstTxWarp>
          </a:bodyPr>
          <a:lstStyle/>
          <a:p>
            <a:r>
              <a:rPr lang="fr-FR" dirty="0"/>
              <a:t>Prix par personne en chambre </a:t>
            </a:r>
            <a:r>
              <a:rPr lang="fr-FR" dirty="0" smtClean="0"/>
              <a:t>double. Calculé </a:t>
            </a:r>
            <a:r>
              <a:rPr lang="fr-FR" dirty="0"/>
              <a:t>sur la base de 1 USD = 0,90 €</a:t>
            </a:r>
            <a:endParaRPr lang="fr-FR" dirty="0"/>
          </a:p>
        </p:txBody>
      </p:sp>
      <p:sp>
        <p:nvSpPr>
          <p:cNvPr id="8" name="Espace réservé du texte 7"/>
          <p:cNvSpPr>
            <a:spLocks noGrp="1"/>
          </p:cNvSpPr>
          <p:nvPr>
            <p:ph type="body" sz="quarter" idx="15"/>
          </p:nvPr>
        </p:nvSpPr>
        <p:spPr>
          <a:xfrm>
            <a:off x="324247" y="6066780"/>
            <a:ext cx="6842125" cy="360040"/>
          </a:xfrm>
        </p:spPr>
        <p:txBody>
          <a:bodyPr/>
          <a:lstStyle/>
          <a:p>
            <a:r>
              <a:rPr lang="fr-FR" dirty="0" smtClean="0"/>
              <a:t>Ces prix </a:t>
            </a:r>
            <a:r>
              <a:rPr lang="fr-FR" b="1" dirty="0" smtClean="0"/>
              <a:t>comprennent</a:t>
            </a:r>
            <a:endParaRPr lang="fr-FR" b="1" dirty="0"/>
          </a:p>
        </p:txBody>
      </p:sp>
      <p:sp>
        <p:nvSpPr>
          <p:cNvPr id="10" name="Line 9"/>
          <p:cNvSpPr>
            <a:spLocks noChangeShapeType="1"/>
          </p:cNvSpPr>
          <p:nvPr/>
        </p:nvSpPr>
        <p:spPr bwMode="auto">
          <a:xfrm rot="-10800000">
            <a:off x="252239" y="6066780"/>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1" name="Line 10"/>
          <p:cNvSpPr>
            <a:spLocks noChangeShapeType="1"/>
          </p:cNvSpPr>
          <p:nvPr/>
        </p:nvSpPr>
        <p:spPr bwMode="auto">
          <a:xfrm rot="-10800000">
            <a:off x="324247" y="6426820"/>
            <a:ext cx="6840000" cy="0"/>
          </a:xfrm>
          <a:prstGeom prst="line">
            <a:avLst/>
          </a:prstGeom>
          <a:noFill/>
          <a:ln w="19050" cap="rnd">
            <a:solidFill>
              <a:schemeClr val="accent2"/>
            </a:solidFill>
            <a:prstDash val="sysDot"/>
            <a:round/>
            <a:headEnd/>
            <a:tailEnd/>
          </a:ln>
          <a:effectLst/>
        </p:spPr>
        <p:txBody>
          <a:bodyPr/>
          <a:lstStyle/>
          <a:p>
            <a:endParaRPr lang="fr-FR" dirty="0"/>
          </a:p>
        </p:txBody>
      </p:sp>
      <p:sp>
        <p:nvSpPr>
          <p:cNvPr id="12" name="Espace réservé du texte 2"/>
          <p:cNvSpPr txBox="1">
            <a:spLocks/>
          </p:cNvSpPr>
          <p:nvPr/>
        </p:nvSpPr>
        <p:spPr bwMode="auto">
          <a:xfrm>
            <a:off x="396255" y="1674292"/>
            <a:ext cx="6842125" cy="900100"/>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fr-FR" sz="1500" b="0" i="0" u="none" strike="noStrike" kern="0" cap="all" spc="0" normalizeH="0" baseline="0" noProof="0" dirty="0" smtClean="0">
                <a:ln>
                  <a:noFill/>
                </a:ln>
                <a:solidFill>
                  <a:schemeClr val="tx1"/>
                </a:solidFill>
                <a:effectLst/>
                <a:uLnTx/>
                <a:uFillTx/>
                <a:latin typeface="News Gothic MT" panose="020B0504020203020204" pitchFamily="34" charset="0"/>
                <a:cs typeface="+mn-cs"/>
              </a:rPr>
              <a:t>Prix et conditions de vente – Saison 2017</a:t>
            </a:r>
          </a:p>
          <a:p>
            <a:pPr marL="0" marR="0" lvl="1" indent="0" algn="ctr" defTabSz="914400" rtl="0" eaLnBrk="1" fontAlgn="base" latinLnBrk="0" hangingPunct="1">
              <a:lnSpc>
                <a:spcPct val="100000"/>
              </a:lnSpc>
              <a:spcBef>
                <a:spcPct val="0"/>
              </a:spcBef>
              <a:spcAft>
                <a:spcPts val="0"/>
              </a:spcAft>
              <a:buClrTx/>
              <a:buSzTx/>
              <a:buFontTx/>
              <a:buNone/>
              <a:tabLst/>
              <a:defRPr/>
            </a:pPr>
            <a:r>
              <a:rPr kumimoji="0" lang="fr-FR" sz="1000" b="1" i="0" u="none" strike="noStrike" kern="0" cap="all" spc="0" normalizeH="0" baseline="0" noProof="0" dirty="0" smtClean="0">
                <a:ln>
                  <a:noFill/>
                </a:ln>
                <a:solidFill>
                  <a:schemeClr val="tx1"/>
                </a:solidFill>
                <a:effectLst/>
                <a:uLnTx/>
                <a:uFillTx/>
                <a:latin typeface="News Gothic MT" panose="020B0504020203020204" pitchFamily="34" charset="0"/>
                <a:cs typeface="+mn-cs"/>
              </a:rPr>
              <a:t>Du 18 au 30 novembre 2017</a:t>
            </a:r>
          </a:p>
          <a:p>
            <a:pPr marL="0" marR="0" lvl="1" indent="0" algn="ctr" defTabSz="914400" rtl="0" eaLnBrk="1" fontAlgn="base" latinLnBrk="0" hangingPunct="1">
              <a:lnSpc>
                <a:spcPct val="100000"/>
              </a:lnSpc>
              <a:spcBef>
                <a:spcPct val="0"/>
              </a:spcBef>
              <a:spcAft>
                <a:spcPts val="0"/>
              </a:spcAft>
              <a:buClrTx/>
              <a:buSzTx/>
              <a:buFontTx/>
              <a:buNone/>
              <a:tabLst/>
              <a:defRPr/>
            </a:pPr>
            <a:r>
              <a:rPr kumimoji="0" lang="fr-FR" sz="1000" b="1" i="0" u="none" strike="noStrike" kern="0" cap="all" spc="0" normalizeH="0" baseline="0" noProof="0" dirty="0" smtClean="0">
                <a:ln>
                  <a:noFill/>
                </a:ln>
                <a:solidFill>
                  <a:schemeClr val="tx1"/>
                </a:solidFill>
                <a:effectLst/>
                <a:uLnTx/>
                <a:uFillTx/>
                <a:latin typeface="News Gothic MT" panose="020B0504020203020204" pitchFamily="34" charset="0"/>
                <a:cs typeface="+mn-cs"/>
              </a:rPr>
              <a:t>Sous réserve de disponibilité et de confirmation à la réservation</a:t>
            </a:r>
            <a:endParaRPr kumimoji="0" lang="fr-FR" sz="1000" b="1" i="0" u="none" strike="noStrike" kern="0" cap="all" spc="0" normalizeH="0" baseline="0" noProof="0" dirty="0">
              <a:ln>
                <a:noFill/>
              </a:ln>
              <a:solidFill>
                <a:schemeClr val="tx1"/>
              </a:solidFill>
              <a:effectLst/>
              <a:uLnTx/>
              <a:uFillTx/>
              <a:latin typeface="News Gothic MT" panose="020B0504020203020204" pitchFamily="34" charset="0"/>
              <a:cs typeface="+mn-cs"/>
            </a:endParaRPr>
          </a:p>
        </p:txBody>
      </p:sp>
      <p:graphicFrame>
        <p:nvGraphicFramePr>
          <p:cNvPr id="13" name="Espace réservé du tableau 8"/>
          <p:cNvGraphicFramePr>
            <a:graphicFrameLocks/>
          </p:cNvGraphicFramePr>
          <p:nvPr>
            <p:extLst>
              <p:ext uri="{D42A27DB-BD31-4B8C-83A1-F6EECF244321}">
                <p14:modId xmlns:p14="http://schemas.microsoft.com/office/powerpoint/2010/main" val="3178189460"/>
              </p:ext>
            </p:extLst>
          </p:nvPr>
        </p:nvGraphicFramePr>
        <p:xfrm>
          <a:off x="1800014" y="3762524"/>
          <a:ext cx="3959647" cy="2196676"/>
        </p:xfrm>
        <a:graphic>
          <a:graphicData uri="http://schemas.openxmlformats.org/drawingml/2006/table">
            <a:tbl>
              <a:tblPr firstRow="1" bandRow="1">
                <a:tableStyleId>{0E3FDE45-AF77-4B5C-9715-49D594BDF05E}</a:tableStyleId>
              </a:tblPr>
              <a:tblGrid>
                <a:gridCol w="1696990"/>
                <a:gridCol w="888900"/>
                <a:gridCol w="1373757"/>
              </a:tblGrid>
              <a:tr h="468667">
                <a:tc>
                  <a:txBody>
                    <a:bodyPr/>
                    <a:lstStyle/>
                    <a:p>
                      <a:pPr algn="ctr"/>
                      <a:r>
                        <a:rPr lang="fr-FR" sz="1100" dirty="0" smtClean="0">
                          <a:latin typeface="News Gothic MT" panose="020B0504020203020204" pitchFamily="34" charset="0"/>
                        </a:rPr>
                        <a:t>Nombre de participants minimum</a:t>
                      </a:r>
                      <a:endParaRPr lang="fr-FR" sz="1100" dirty="0">
                        <a:latin typeface="News Gothic MT" panose="020B0504020203020204" pitchFamily="34" charset="0"/>
                      </a:endParaRPr>
                    </a:p>
                  </a:txBody>
                  <a:tcPr anchor="ctr"/>
                </a:tc>
                <a:tc>
                  <a:txBody>
                    <a:bodyPr/>
                    <a:lstStyle/>
                    <a:p>
                      <a:pPr algn="ctr"/>
                      <a:r>
                        <a:rPr lang="fr-FR" sz="1100" dirty="0" smtClean="0">
                          <a:latin typeface="News Gothic MT" panose="020B0504020203020204" pitchFamily="34" charset="0"/>
                        </a:rPr>
                        <a:t>15</a:t>
                      </a:r>
                      <a:endParaRPr lang="fr-FR" sz="1100" dirty="0">
                        <a:latin typeface="News Gothic MT" panose="020B0504020203020204" pitchFamily="34" charset="0"/>
                      </a:endParaRPr>
                    </a:p>
                  </a:txBody>
                  <a:tcPr anchor="ctr"/>
                </a:tc>
                <a:tc>
                  <a:txBody>
                    <a:bodyPr/>
                    <a:lstStyle/>
                    <a:p>
                      <a:pPr algn="ctr"/>
                      <a:r>
                        <a:rPr lang="fr-FR" sz="900" dirty="0" smtClean="0">
                          <a:latin typeface="News Gothic MT" panose="020B0504020203020204" pitchFamily="34" charset="0"/>
                        </a:rPr>
                        <a:t>Sup ch.</a:t>
                      </a:r>
                    </a:p>
                    <a:p>
                      <a:pPr algn="ctr"/>
                      <a:r>
                        <a:rPr lang="fr-FR" sz="900" dirty="0" smtClean="0">
                          <a:latin typeface="News Gothic MT" panose="020B0504020203020204" pitchFamily="34" charset="0"/>
                        </a:rPr>
                        <a:t>individuelle</a:t>
                      </a:r>
                      <a:endParaRPr lang="fr-FR" sz="900" dirty="0">
                        <a:latin typeface="News Gothic MT" panose="020B0504020203020204" pitchFamily="34" charset="0"/>
                      </a:endParaRPr>
                    </a:p>
                  </a:txBody>
                  <a:tcPr anchor="ctr"/>
                </a:tc>
              </a:tr>
              <a:tr h="539289">
                <a:tc>
                  <a:txBody>
                    <a:bodyPr/>
                    <a:lstStyle/>
                    <a:p>
                      <a:pPr algn="ctr"/>
                      <a:r>
                        <a:rPr lang="fr-FR" sz="1100" dirty="0" smtClean="0">
                          <a:latin typeface="News Gothic MT" panose="020B0504020203020204" pitchFamily="34" charset="0"/>
                        </a:rPr>
                        <a:t>Prix en € par personne,</a:t>
                      </a:r>
                    </a:p>
                    <a:p>
                      <a:pPr algn="ctr"/>
                      <a:r>
                        <a:rPr lang="fr-FR" sz="1100" baseline="0" dirty="0" smtClean="0">
                          <a:latin typeface="News Gothic MT" panose="020B0504020203020204" pitchFamily="34" charset="0"/>
                        </a:rPr>
                        <a:t>à partir de :</a:t>
                      </a:r>
                      <a:endParaRPr lang="fr-FR" sz="1100" dirty="0">
                        <a:latin typeface="News Gothic MT" panose="020B0504020203020204" pitchFamily="34" charset="0"/>
                      </a:endParaRPr>
                    </a:p>
                  </a:txBody>
                  <a:tcPr anchor="ctr"/>
                </a:tc>
                <a:tc>
                  <a:txBody>
                    <a:bodyPr/>
                    <a:lstStyle/>
                    <a:p>
                      <a:pPr algn="ctr"/>
                      <a:r>
                        <a:rPr lang="fr-FR" sz="1100" dirty="0" smtClean="0">
                          <a:latin typeface="News Gothic MT" panose="020B0504020203020204" pitchFamily="34" charset="0"/>
                        </a:rPr>
                        <a:t>5</a:t>
                      </a:r>
                      <a:r>
                        <a:rPr lang="fr-FR" sz="1100" baseline="0" dirty="0" smtClean="0">
                          <a:latin typeface="News Gothic MT" panose="020B0504020203020204" pitchFamily="34" charset="0"/>
                        </a:rPr>
                        <a:t> 023</a:t>
                      </a:r>
                      <a:r>
                        <a:rPr lang="fr-FR" sz="1100" dirty="0" smtClean="0">
                          <a:latin typeface="News Gothic MT" panose="020B0504020203020204" pitchFamily="34" charset="0"/>
                        </a:rPr>
                        <a:t>€</a:t>
                      </a:r>
                      <a:endParaRPr lang="fr-FR" sz="1100" dirty="0">
                        <a:latin typeface="News Gothic MT" panose="020B0504020203020204" pitchFamily="34" charset="0"/>
                      </a:endParaRPr>
                    </a:p>
                  </a:txBody>
                  <a:tcPr anchor="ctr"/>
                </a:tc>
                <a:tc rowSpan="3">
                  <a:txBody>
                    <a:bodyPr/>
                    <a:lstStyle/>
                    <a:p>
                      <a:pPr algn="ctr"/>
                      <a:r>
                        <a:rPr lang="fr-FR" sz="1100" dirty="0" smtClean="0">
                          <a:latin typeface="News Gothic MT" panose="020B0504020203020204" pitchFamily="34" charset="0"/>
                        </a:rPr>
                        <a:t>690€</a:t>
                      </a:r>
                      <a:endParaRPr lang="fr-FR" sz="1100" dirty="0">
                        <a:latin typeface="News Gothic MT" panose="020B0504020203020204" pitchFamily="34" charset="0"/>
                      </a:endParaRPr>
                    </a:p>
                  </a:txBody>
                  <a:tcPr anchor="ctr"/>
                </a:tc>
              </a:tr>
              <a:tr h="539289">
                <a:tc>
                  <a:txBody>
                    <a:bodyPr/>
                    <a:lstStyle/>
                    <a:p>
                      <a:pPr algn="ctr"/>
                      <a:r>
                        <a:rPr lang="fr-FR" sz="1100" dirty="0" smtClean="0">
                          <a:latin typeface="News Gothic MT" panose="020B0504020203020204" pitchFamily="34" charset="0"/>
                        </a:rPr>
                        <a:t>Frais du </a:t>
                      </a:r>
                      <a:r>
                        <a:rPr lang="fr-FR" sz="1100" baseline="0" dirty="0" smtClean="0">
                          <a:latin typeface="News Gothic MT" panose="020B0504020203020204" pitchFamily="34" charset="0"/>
                        </a:rPr>
                        <a:t>programme de formation par personne :</a:t>
                      </a:r>
                      <a:endParaRPr lang="fr-FR" sz="1100" dirty="0">
                        <a:latin typeface="News Gothic MT" panose="020B0504020203020204" pitchFamily="34" charset="0"/>
                      </a:endParaRPr>
                    </a:p>
                  </a:txBody>
                  <a:tcPr anchor="ctr"/>
                </a:tc>
                <a:tc>
                  <a:txBody>
                    <a:bodyPr/>
                    <a:lstStyle/>
                    <a:p>
                      <a:pPr algn="ctr"/>
                      <a:r>
                        <a:rPr lang="fr-FR" sz="1100" dirty="0" smtClean="0">
                          <a:latin typeface="News Gothic MT" panose="020B0504020203020204" pitchFamily="34" charset="0"/>
                        </a:rPr>
                        <a:t>630 €</a:t>
                      </a:r>
                      <a:endParaRPr lang="fr-FR" sz="1100" dirty="0">
                        <a:latin typeface="News Gothic MT" panose="020B0504020203020204" pitchFamily="34" charset="0"/>
                      </a:endParaRPr>
                    </a:p>
                  </a:txBody>
                  <a:tcPr anchor="ctr"/>
                </a:tc>
                <a:tc vMerge="1">
                  <a:txBody>
                    <a:bodyPr/>
                    <a:lstStyle/>
                    <a:p>
                      <a:endParaRPr lang="fr-FR"/>
                    </a:p>
                  </a:txBody>
                  <a:tcPr/>
                </a:tc>
              </a:tr>
              <a:tr h="539289">
                <a:tc>
                  <a:txBody>
                    <a:bodyPr/>
                    <a:lstStyle/>
                    <a:p>
                      <a:pPr algn="ctr"/>
                      <a:r>
                        <a:rPr lang="fr-FR" sz="1100" i="1" dirty="0" smtClean="0">
                          <a:latin typeface="News Gothic MT" panose="020B0504020203020204" pitchFamily="34" charset="0"/>
                        </a:rPr>
                        <a:t>Part en</a:t>
                      </a:r>
                      <a:br>
                        <a:rPr lang="fr-FR" sz="1100" i="1" dirty="0" smtClean="0">
                          <a:latin typeface="News Gothic MT" panose="020B0504020203020204" pitchFamily="34" charset="0"/>
                        </a:rPr>
                      </a:br>
                      <a:r>
                        <a:rPr lang="fr-FR" sz="1100" i="1" dirty="0" smtClean="0">
                          <a:latin typeface="News Gothic MT" panose="020B0504020203020204" pitchFamily="34" charset="0"/>
                        </a:rPr>
                        <a:t>Dollars</a:t>
                      </a:r>
                      <a:endParaRPr lang="fr-FR" sz="1100" i="1" dirty="0">
                        <a:latin typeface="News Gothic MT" panose="020B0504020203020204" pitchFamily="34" charset="0"/>
                      </a:endParaRPr>
                    </a:p>
                  </a:txBody>
                  <a:tcPr anchor="ctr"/>
                </a:tc>
                <a:tc>
                  <a:txBody>
                    <a:bodyPr/>
                    <a:lstStyle/>
                    <a:p>
                      <a:pPr algn="ctr"/>
                      <a:r>
                        <a:rPr lang="fr-FR" sz="1100" i="1" dirty="0" smtClean="0">
                          <a:latin typeface="News Gothic MT" panose="020B0504020203020204" pitchFamily="34" charset="0"/>
                        </a:rPr>
                        <a:t>2985 $</a:t>
                      </a:r>
                      <a:endParaRPr lang="fr-FR" sz="1100" i="1" dirty="0">
                        <a:latin typeface="News Gothic MT" panose="020B0504020203020204" pitchFamily="34" charset="0"/>
                      </a:endParaRPr>
                    </a:p>
                  </a:txBody>
                  <a:tcPr anchor="ctr"/>
                </a:tc>
                <a:tc vMerge="1">
                  <a:txBody>
                    <a:bodyPr/>
                    <a:lstStyle/>
                    <a:p>
                      <a:pPr algn="ctr"/>
                      <a:endParaRPr lang="fr-FR" sz="1100" dirty="0"/>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358776" y="1747099"/>
            <a:ext cx="1369627" cy="3023537"/>
          </a:xfrm>
        </p:spPr>
        <p:txBody>
          <a:bodyPr/>
          <a:lstStyle/>
          <a:p>
            <a:r>
              <a:rPr lang="fr-FR" sz="1400" dirty="0" smtClean="0"/>
              <a:t>Excursion, visites &amp; spectacles</a:t>
            </a:r>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endParaRPr lang="fr-FR" sz="1400" dirty="0" smtClean="0"/>
          </a:p>
          <a:p>
            <a:r>
              <a:rPr lang="fr-FR" sz="1400" dirty="0" smtClean="0"/>
              <a:t>Assurances &amp; </a:t>
            </a:r>
            <a:r>
              <a:rPr lang="fr-FR" sz="1400" dirty="0" smtClean="0"/>
              <a:t>Divers</a:t>
            </a:r>
          </a:p>
          <a:p>
            <a:endParaRPr lang="fr-FR" sz="1400" dirty="0" smtClean="0"/>
          </a:p>
          <a:p>
            <a:pPr indent="0">
              <a:buNone/>
            </a:pPr>
            <a:endParaRPr lang="fr-FR" sz="1400" dirty="0" smtClean="0"/>
          </a:p>
          <a:p>
            <a:r>
              <a:rPr lang="fr-FR" sz="1400" dirty="0" smtClean="0"/>
              <a:t>Formation</a:t>
            </a:r>
            <a:endParaRPr lang="fr-FR" sz="1400" dirty="0"/>
          </a:p>
        </p:txBody>
      </p:sp>
      <p:sp>
        <p:nvSpPr>
          <p:cNvPr id="3" name="Espace réservé du texte 2"/>
          <p:cNvSpPr>
            <a:spLocks noGrp="1"/>
          </p:cNvSpPr>
          <p:nvPr>
            <p:ph type="body" sz="quarter" idx="14"/>
          </p:nvPr>
        </p:nvSpPr>
        <p:spPr>
          <a:xfrm>
            <a:off x="1800411" y="1782304"/>
            <a:ext cx="5400489" cy="3348372"/>
          </a:xfrm>
        </p:spPr>
        <p:txBody>
          <a:bodyPr/>
          <a:lstStyle/>
          <a:p>
            <a:pPr lvl="0"/>
            <a:r>
              <a:rPr lang="fr-FR" dirty="0" smtClean="0"/>
              <a:t>L’encadrement par un guide francophone à chaque étape en Argentine</a:t>
            </a:r>
          </a:p>
          <a:p>
            <a:pPr lvl="0"/>
            <a:r>
              <a:rPr lang="fr-FR" dirty="0" smtClean="0"/>
              <a:t>Toutes les visites et excursions mentionnées au programme (entrées incluses), dont :</a:t>
            </a:r>
          </a:p>
          <a:p>
            <a:pPr lvl="0"/>
            <a:endParaRPr lang="fr-FR" sz="800" dirty="0" smtClean="0"/>
          </a:p>
          <a:p>
            <a:pPr lvl="0"/>
            <a:r>
              <a:rPr lang="fr-FR" dirty="0" smtClean="0"/>
              <a:t>La visite de la bodega </a:t>
            </a:r>
            <a:r>
              <a:rPr lang="fr-FR" dirty="0" err="1" smtClean="0"/>
              <a:t>Piatelli</a:t>
            </a:r>
            <a:r>
              <a:rPr lang="fr-FR" dirty="0" smtClean="0"/>
              <a:t> avec dégustation de vins le Jour 3</a:t>
            </a:r>
          </a:p>
          <a:p>
            <a:pPr lvl="0"/>
            <a:r>
              <a:rPr lang="fr-FR" dirty="0" smtClean="0"/>
              <a:t>La visite de la Vinas de </a:t>
            </a:r>
            <a:r>
              <a:rPr lang="fr-FR" dirty="0" err="1" smtClean="0"/>
              <a:t>Payogasta</a:t>
            </a:r>
            <a:r>
              <a:rPr lang="fr-FR" dirty="0" smtClean="0"/>
              <a:t> avec dégustation le Jour 5</a:t>
            </a:r>
          </a:p>
          <a:p>
            <a:pPr lvl="0"/>
            <a:r>
              <a:rPr lang="fr-FR" dirty="0" smtClean="0"/>
              <a:t>La journée à l’estancia </a:t>
            </a:r>
            <a:r>
              <a:rPr lang="fr-FR" dirty="0" err="1" smtClean="0"/>
              <a:t>Nibepo</a:t>
            </a:r>
            <a:r>
              <a:rPr lang="fr-FR" dirty="0" smtClean="0"/>
              <a:t> Ike le Jour 7</a:t>
            </a:r>
          </a:p>
          <a:p>
            <a:pPr lvl="0"/>
            <a:r>
              <a:rPr lang="fr-FR" dirty="0" smtClean="0"/>
              <a:t>La visite du </a:t>
            </a:r>
            <a:r>
              <a:rPr lang="fr-FR" dirty="0" err="1" smtClean="0"/>
              <a:t>Glaciarium</a:t>
            </a:r>
            <a:r>
              <a:rPr lang="fr-FR" dirty="0" smtClean="0"/>
              <a:t> le Jour 7</a:t>
            </a:r>
          </a:p>
          <a:p>
            <a:pPr lvl="0"/>
            <a:r>
              <a:rPr lang="fr-FR" dirty="0" smtClean="0"/>
              <a:t>La croisière en catamaran sur le </a:t>
            </a:r>
            <a:r>
              <a:rPr lang="fr-FR" dirty="0" err="1" smtClean="0"/>
              <a:t>Lago</a:t>
            </a:r>
            <a:r>
              <a:rPr lang="fr-FR" dirty="0" smtClean="0"/>
              <a:t> </a:t>
            </a:r>
            <a:r>
              <a:rPr lang="fr-FR" dirty="0" err="1" smtClean="0"/>
              <a:t>Argentino</a:t>
            </a:r>
            <a:r>
              <a:rPr lang="fr-FR" dirty="0" smtClean="0"/>
              <a:t> le Jour 8</a:t>
            </a:r>
          </a:p>
          <a:p>
            <a:pPr lvl="0"/>
            <a:r>
              <a:rPr lang="fr-FR" dirty="0" smtClean="0"/>
              <a:t>L’excursion en 4X4 à l’Estancia Cristina le Jour 8</a:t>
            </a:r>
          </a:p>
          <a:p>
            <a:pPr lvl="0"/>
            <a:r>
              <a:rPr lang="fr-FR" dirty="0" smtClean="0"/>
              <a:t>L’excursion en  camion 4X4 « Overland » le Jour 9</a:t>
            </a:r>
          </a:p>
          <a:p>
            <a:pPr lvl="0"/>
            <a:r>
              <a:rPr lang="fr-FR" dirty="0" smtClean="0"/>
              <a:t>Le safari Nautique au glacier </a:t>
            </a:r>
            <a:r>
              <a:rPr lang="fr-FR" dirty="0" err="1" smtClean="0"/>
              <a:t>Perito</a:t>
            </a:r>
            <a:r>
              <a:rPr lang="fr-FR" dirty="0" smtClean="0"/>
              <a:t> Moreno le Jour 10</a:t>
            </a:r>
          </a:p>
          <a:p>
            <a:pPr lvl="0"/>
            <a:r>
              <a:rPr lang="fr-FR" dirty="0" smtClean="0"/>
              <a:t>La fabrique de bandonéons le Jour 11</a:t>
            </a:r>
          </a:p>
          <a:p>
            <a:pPr lvl="0"/>
            <a:r>
              <a:rPr lang="fr-FR" dirty="0" smtClean="0"/>
              <a:t>La dégustation de vins par un sommelier au Café de Los </a:t>
            </a:r>
            <a:r>
              <a:rPr lang="fr-FR" dirty="0" err="1" smtClean="0"/>
              <a:t>Angelitos</a:t>
            </a:r>
            <a:r>
              <a:rPr lang="fr-FR" dirty="0" smtClean="0"/>
              <a:t> le Jour 11</a:t>
            </a:r>
          </a:p>
          <a:p>
            <a:pPr lvl="0"/>
            <a:r>
              <a:rPr lang="fr-FR" dirty="0" smtClean="0"/>
              <a:t>La journée d’excursion en bateau privé à Tigre avec visite e la réserve « Delta Terra » le Jour 12</a:t>
            </a:r>
          </a:p>
          <a:p>
            <a:pPr lvl="0"/>
            <a:endParaRPr lang="fr-FR" sz="1400" dirty="0" smtClean="0"/>
          </a:p>
          <a:p>
            <a:pPr lvl="0"/>
            <a:r>
              <a:rPr lang="fr-FR" dirty="0" smtClean="0"/>
              <a:t>L’assurance assistance, rapatriement et bagages Allianz Mutuaide</a:t>
            </a:r>
          </a:p>
          <a:p>
            <a:pPr lvl="0"/>
            <a:r>
              <a:rPr lang="fr-FR" dirty="0" smtClean="0"/>
              <a:t>Une pochette de voyage avec guide et documentation</a:t>
            </a:r>
          </a:p>
          <a:p>
            <a:pPr lvl="0"/>
            <a:endParaRPr lang="fr-FR" dirty="0"/>
          </a:p>
          <a:p>
            <a:pPr algn="just"/>
            <a:endParaRPr lang="fr-FR" dirty="0"/>
          </a:p>
          <a:p>
            <a:pPr algn="just"/>
            <a:r>
              <a:rPr lang="fr-FR" dirty="0"/>
              <a:t>Inscription à l’ensemble du programme de formation thématique décomposé en une phase de 2h de lecture thématique et 2 séquences de 3h de formation présentielle lors du séjour avec la présence d’un expert reconnu de la thématique.</a:t>
            </a:r>
          </a:p>
          <a:p>
            <a:pPr algn="just"/>
            <a:r>
              <a:rPr lang="fr-FR" dirty="0"/>
              <a:t>Les supports pédagogiques de formation</a:t>
            </a:r>
          </a:p>
          <a:p>
            <a:pPr algn="just"/>
            <a:r>
              <a:rPr lang="fr-FR" dirty="0"/>
              <a:t>Un document synthétique de la formation remis à chaque participant sous forme de CD Rom ou clé USB.</a:t>
            </a:r>
          </a:p>
          <a:p>
            <a:pPr lvl="0"/>
            <a:endParaRPr lang="fr-FR" dirty="0" smtClean="0"/>
          </a:p>
          <a:p>
            <a:pPr lvl="0"/>
            <a:endParaRPr lang="fr-FR" dirty="0" smtClean="0"/>
          </a:p>
          <a:p>
            <a:pPr lvl="0">
              <a:buNone/>
            </a:pPr>
            <a:endParaRPr lang="fr-FR" sz="800" dirty="0" smtClean="0"/>
          </a:p>
          <a:p>
            <a:pPr lvl="0"/>
            <a:endParaRPr lang="fr-FR" dirty="0" smtClean="0"/>
          </a:p>
          <a:p>
            <a:endParaRPr lang="fr-FR" dirty="0" smtClean="0"/>
          </a:p>
          <a:p>
            <a:pPr>
              <a:buNone/>
            </a:pPr>
            <a:endParaRPr lang="fr-FR" dirty="0" smtClean="0"/>
          </a:p>
        </p:txBody>
      </p:sp>
      <p:sp>
        <p:nvSpPr>
          <p:cNvPr id="4" name="Espace réservé du texte 3"/>
          <p:cNvSpPr>
            <a:spLocks noGrp="1"/>
          </p:cNvSpPr>
          <p:nvPr>
            <p:ph type="body" sz="quarter" idx="17"/>
          </p:nvPr>
        </p:nvSpPr>
        <p:spPr/>
        <p:txBody>
          <a:bodyPr/>
          <a:lstStyle/>
          <a:p>
            <a:r>
              <a:rPr lang="fr-FR" dirty="0" smtClean="0">
                <a:latin typeface="News Gothic MT" panose="020B0504020203020204" pitchFamily="34" charset="0"/>
              </a:rPr>
              <a:t>Ces prix </a:t>
            </a:r>
            <a:r>
              <a:rPr lang="fr-FR" b="1" dirty="0" smtClean="0">
                <a:latin typeface="News Gothic MT" panose="020B0504020203020204" pitchFamily="34" charset="0"/>
              </a:rPr>
              <a:t>comprennent</a:t>
            </a:r>
            <a:endParaRPr lang="fr-FR" b="1" dirty="0">
              <a:latin typeface="News Gothic MT" panose="020B0504020203020204" pitchFamily="34" charset="0"/>
            </a:endParaRPr>
          </a:p>
        </p:txBody>
      </p:sp>
      <p:sp>
        <p:nvSpPr>
          <p:cNvPr id="5" name="Espace réservé du texte 4"/>
          <p:cNvSpPr>
            <a:spLocks noGrp="1"/>
          </p:cNvSpPr>
          <p:nvPr>
            <p:ph type="body" sz="quarter" idx="19"/>
          </p:nvPr>
        </p:nvSpPr>
        <p:spPr>
          <a:xfrm>
            <a:off x="1692399" y="7790866"/>
            <a:ext cx="5472608" cy="796194"/>
          </a:xfrm>
        </p:spPr>
        <p:txBody>
          <a:bodyPr/>
          <a:lstStyle/>
          <a:p>
            <a:pPr lvl="0"/>
            <a:r>
              <a:rPr lang="fr-FR" dirty="0" smtClean="0"/>
              <a:t>L’assurance annulation et  complémentaire : 3 % du montant total du voyage</a:t>
            </a:r>
          </a:p>
          <a:p>
            <a:pPr lvl="0" algn="just"/>
            <a:r>
              <a:rPr lang="fr-FR" dirty="0" smtClean="0"/>
              <a:t>Les pourboires aux guides et chauffeurs selon votre appréciation</a:t>
            </a:r>
          </a:p>
          <a:p>
            <a:pPr lvl="0" algn="just"/>
            <a:r>
              <a:rPr lang="fr-FR" dirty="0" smtClean="0"/>
              <a:t>Les boissons autres que celles prévues au programme</a:t>
            </a:r>
          </a:p>
        </p:txBody>
      </p:sp>
      <p:sp>
        <p:nvSpPr>
          <p:cNvPr id="6" name="Espace réservé du texte 5"/>
          <p:cNvSpPr>
            <a:spLocks noGrp="1"/>
          </p:cNvSpPr>
          <p:nvPr>
            <p:ph type="body" sz="quarter" idx="20"/>
          </p:nvPr>
        </p:nvSpPr>
        <p:spPr>
          <a:xfrm>
            <a:off x="324247" y="7070786"/>
            <a:ext cx="6842125" cy="360040"/>
          </a:xfrm>
        </p:spPr>
        <p:txBody>
          <a:bodyPr/>
          <a:lstStyle/>
          <a:p>
            <a:r>
              <a:rPr lang="fr-FR" dirty="0" smtClean="0"/>
              <a:t>Ces prix </a:t>
            </a:r>
            <a:r>
              <a:rPr lang="fr-FR" b="1" dirty="0" smtClean="0"/>
              <a:t>ne comprennent pas</a:t>
            </a:r>
            <a:endParaRPr lang="fr-FR" b="1" dirty="0"/>
          </a:p>
        </p:txBody>
      </p:sp>
      <p:sp>
        <p:nvSpPr>
          <p:cNvPr id="9" name="Line 9"/>
          <p:cNvSpPr>
            <a:spLocks noChangeShapeType="1"/>
          </p:cNvSpPr>
          <p:nvPr/>
        </p:nvSpPr>
        <p:spPr bwMode="auto">
          <a:xfrm rot="-10800000">
            <a:off x="324247" y="6926770"/>
            <a:ext cx="6840000" cy="0"/>
          </a:xfrm>
          <a:prstGeom prst="line">
            <a:avLst/>
          </a:prstGeom>
          <a:noFill/>
          <a:ln w="28575" cap="rnd">
            <a:solidFill>
              <a:schemeClr val="accent2"/>
            </a:solidFill>
            <a:prstDash val="sysDot"/>
            <a:round/>
            <a:headEnd/>
            <a:tailEnd/>
          </a:ln>
          <a:effectLst/>
        </p:spPr>
        <p:txBody>
          <a:bodyPr/>
          <a:lstStyle/>
          <a:p>
            <a:endParaRPr lang="fr-FR" dirty="0"/>
          </a:p>
        </p:txBody>
      </p:sp>
      <p:sp>
        <p:nvSpPr>
          <p:cNvPr id="10" name="Line 10"/>
          <p:cNvSpPr>
            <a:spLocks noChangeShapeType="1"/>
          </p:cNvSpPr>
          <p:nvPr/>
        </p:nvSpPr>
        <p:spPr bwMode="auto">
          <a:xfrm rot="-10800000">
            <a:off x="324247" y="7502834"/>
            <a:ext cx="6840000" cy="0"/>
          </a:xfrm>
          <a:prstGeom prst="line">
            <a:avLst/>
          </a:prstGeom>
          <a:noFill/>
          <a:ln w="19050" cap="rnd">
            <a:solidFill>
              <a:schemeClr val="accent2"/>
            </a:solidFill>
            <a:prstDash val="sysDot"/>
            <a:round/>
            <a:headEnd/>
            <a:tailEnd/>
          </a:ln>
          <a:effectLst/>
        </p:spPr>
        <p:txBody>
          <a:bodyPr/>
          <a:lstStyle/>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543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tangle 21"/>
          <p:cNvSpPr/>
          <p:nvPr/>
        </p:nvSpPr>
        <p:spPr bwMode="auto">
          <a:xfrm>
            <a:off x="0" y="738188"/>
            <a:ext cx="7561263" cy="2563298"/>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bg1"/>
              </a:solidFill>
              <a:effectLst/>
              <a:latin typeface="+mn-lt"/>
              <a:cs typeface="Arial" charset="0"/>
            </a:endParaRP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57" y="867879"/>
            <a:ext cx="3018222" cy="2318581"/>
          </a:xfrm>
          <a:prstGeom prst="rect">
            <a:avLst/>
          </a:prstGeom>
        </p:spPr>
      </p:pic>
      <p:sp>
        <p:nvSpPr>
          <p:cNvPr id="7" name="Titre 6"/>
          <p:cNvSpPr>
            <a:spLocks noGrp="1"/>
          </p:cNvSpPr>
          <p:nvPr>
            <p:ph type="title"/>
          </p:nvPr>
        </p:nvSpPr>
        <p:spPr>
          <a:xfrm>
            <a:off x="3492624" y="445750"/>
            <a:ext cx="3780309" cy="965809"/>
          </a:xfrm>
        </p:spPr>
        <p:txBody>
          <a:bodyPr/>
          <a:lstStyle/>
          <a:p>
            <a:pPr algn="l"/>
            <a:r>
              <a:rPr lang="fr-FR" sz="1600" dirty="0">
                <a:solidFill>
                  <a:srgbClr val="333434"/>
                </a:solidFill>
              </a:rPr>
              <a:t>LE CHARME DISCRET DE L'INTESTIN</a:t>
            </a:r>
            <a:br>
              <a:rPr lang="fr-FR" sz="1600" dirty="0">
                <a:solidFill>
                  <a:srgbClr val="333434"/>
                </a:solidFill>
              </a:rPr>
            </a:br>
            <a:r>
              <a:rPr lang="fr-FR" sz="1600" dirty="0">
                <a:solidFill>
                  <a:srgbClr val="333434"/>
                </a:solidFill>
              </a:rPr>
              <a:t>"TOUT SUR UN ORGANE MAL AIME..."</a:t>
            </a:r>
            <a:endParaRPr lang="fr-FR" sz="1600" dirty="0">
              <a:solidFill>
                <a:srgbClr val="333434"/>
              </a:solidFill>
            </a:endParaRPr>
          </a:p>
        </p:txBody>
      </p:sp>
      <p:sp>
        <p:nvSpPr>
          <p:cNvPr id="15" name="Espace réservé du texte 14"/>
          <p:cNvSpPr>
            <a:spLocks noGrp="1"/>
          </p:cNvSpPr>
          <p:nvPr>
            <p:ph type="body" sz="quarter" idx="10"/>
          </p:nvPr>
        </p:nvSpPr>
        <p:spPr>
          <a:xfrm>
            <a:off x="4382730" y="1865854"/>
            <a:ext cx="3070309" cy="1008112"/>
          </a:xfrm>
        </p:spPr>
        <p:txBody>
          <a:bodyPr/>
          <a:lstStyle/>
          <a:p>
            <a:pPr marL="0" indent="0">
              <a:buNone/>
            </a:pPr>
            <a:r>
              <a:rPr lang="fr-FR" sz="1100" dirty="0" smtClean="0"/>
              <a:t>DR </a:t>
            </a:r>
            <a:r>
              <a:rPr lang="fr-FR" sz="1100" dirty="0"/>
              <a:t>FRANCK DEVULDER</a:t>
            </a:r>
            <a:r>
              <a:rPr lang="fr-FR" sz="1100" dirty="0" smtClean="0"/>
              <a:t/>
            </a:r>
            <a:br>
              <a:rPr lang="fr-FR" sz="1100" dirty="0" smtClean="0"/>
            </a:br>
            <a:r>
              <a:rPr lang="fr-FR" sz="1100" b="0" dirty="0"/>
              <a:t>MÉDECIN HEPATO GASTRO ENTEROLOGUE – REIMS</a:t>
            </a:r>
            <a:endParaRPr lang="fr-FR" sz="1100" b="0" dirty="0"/>
          </a:p>
        </p:txBody>
      </p:sp>
      <p:sp>
        <p:nvSpPr>
          <p:cNvPr id="10" name="Espace réservé du texte 9"/>
          <p:cNvSpPr>
            <a:spLocks noGrp="1"/>
          </p:cNvSpPr>
          <p:nvPr>
            <p:ph type="body" sz="quarter" idx="11"/>
          </p:nvPr>
        </p:nvSpPr>
        <p:spPr>
          <a:xfrm>
            <a:off x="358776" y="3582998"/>
            <a:ext cx="6843538" cy="6588115"/>
          </a:xfrm>
        </p:spPr>
        <p:txBody>
          <a:bodyPr/>
          <a:lstStyle/>
          <a:p>
            <a:pPr algn="just"/>
            <a:r>
              <a:rPr lang="fr-FR" b="1" cap="none" dirty="0">
                <a:solidFill>
                  <a:srgbClr val="333434"/>
                </a:solidFill>
              </a:rPr>
              <a:t>TANGO, ANDES &amp; PATAGONIE. </a:t>
            </a:r>
            <a:r>
              <a:rPr lang="fr-FR" cap="none" dirty="0">
                <a:solidFill>
                  <a:srgbClr val="333434"/>
                </a:solidFill>
              </a:rPr>
              <a:t>Une immersion en trois temps au cœur de cette « époustouflante » Argentine. Après une première découverte de Buenos Aires, la fière, la séductrice, mélange de modernité et de tradition, vous plongerez au cœur du Nord-Ouest andin, à 2 heures de vol de la Capitale, le dernier bastion indien de l’Argentine, aux confins du Chili, de la Bolivie et du Paraguay. Une tranche de Cordillère aux paysages époustouflants, un défilé de déserts et de montagnes arides et multicolores, de sommets enneigés, de plaines couvertes de cactus et de riches vallées de vignobles. Pour compléter ce périple « nordique », cap à l’extrême Sud du pays et aux immenses étendues du cœur de la Patagonie avec les splendeurs du Parc National des Glaciers et une incursion au Chili afin de découvrir le grandiose Torres </a:t>
            </a:r>
            <a:r>
              <a:rPr lang="fr-FR" cap="none" dirty="0" err="1">
                <a:solidFill>
                  <a:srgbClr val="333434"/>
                </a:solidFill>
              </a:rPr>
              <a:t>del</a:t>
            </a:r>
            <a:r>
              <a:rPr lang="fr-FR" cap="none" dirty="0">
                <a:solidFill>
                  <a:srgbClr val="333434"/>
                </a:solidFill>
              </a:rPr>
              <a:t> Paine. Retour enfin à Buenos Aires, pour terminer cet extraordinaire voyage au son d’un langoureux Tango</a:t>
            </a:r>
            <a:r>
              <a:rPr lang="fr-FR" cap="none" dirty="0" smtClean="0">
                <a:solidFill>
                  <a:srgbClr val="333434"/>
                </a:solidFill>
              </a:rPr>
              <a:t>.</a:t>
            </a:r>
          </a:p>
          <a:p>
            <a:pPr algn="just"/>
            <a:r>
              <a:rPr lang="fr-FR" cap="none" dirty="0" smtClean="0">
                <a:solidFill>
                  <a:srgbClr val="333434"/>
                </a:solidFill>
              </a:rPr>
              <a:t>Ce </a:t>
            </a:r>
            <a:r>
              <a:rPr lang="fr-FR" cap="none" dirty="0">
                <a:solidFill>
                  <a:srgbClr val="333434"/>
                </a:solidFill>
              </a:rPr>
              <a:t>titre, emprunté au best-seller de notre jeune consœur d'outre Rhin </a:t>
            </a:r>
            <a:r>
              <a:rPr lang="fr-FR" cap="none" dirty="0" err="1">
                <a:solidFill>
                  <a:srgbClr val="333434"/>
                </a:solidFill>
              </a:rPr>
              <a:t>Giula</a:t>
            </a:r>
            <a:r>
              <a:rPr lang="fr-FR" cap="none" dirty="0">
                <a:solidFill>
                  <a:srgbClr val="333434"/>
                </a:solidFill>
              </a:rPr>
              <a:t> Enders, nous permettra d'évoquer au cours de 2 soirées débats de FMC toutes les nouveautés qui entourent la sphère digestive et hépatobiliaire. Surpoids, dépression, diabète, maladies de la peau... et si tout se jouait au sein de notre "2ème cerveau" ? Des allergies et intolérances alimentaires aux nouvelles recommandations dans la prise en charge des infections à </a:t>
            </a:r>
            <a:r>
              <a:rPr lang="fr-FR" cap="none" dirty="0" err="1">
                <a:solidFill>
                  <a:srgbClr val="333434"/>
                </a:solidFill>
              </a:rPr>
              <a:t>Helicobacter</a:t>
            </a:r>
            <a:r>
              <a:rPr lang="fr-FR" cap="none" dirty="0">
                <a:solidFill>
                  <a:srgbClr val="333434"/>
                </a:solidFill>
              </a:rPr>
              <a:t> </a:t>
            </a:r>
            <a:r>
              <a:rPr lang="fr-FR" cap="none" dirty="0" err="1">
                <a:solidFill>
                  <a:srgbClr val="333434"/>
                </a:solidFill>
              </a:rPr>
              <a:t>pylori</a:t>
            </a:r>
            <a:r>
              <a:rPr lang="fr-FR" cap="none" dirty="0">
                <a:solidFill>
                  <a:srgbClr val="333434"/>
                </a:solidFill>
              </a:rPr>
              <a:t>, du rôle prégnant et mystérieux du </a:t>
            </a:r>
            <a:r>
              <a:rPr lang="fr-FR" cap="none" dirty="0" err="1">
                <a:solidFill>
                  <a:srgbClr val="333434"/>
                </a:solidFill>
              </a:rPr>
              <a:t>microbiote</a:t>
            </a:r>
            <a:r>
              <a:rPr lang="fr-FR" cap="none" dirty="0">
                <a:solidFill>
                  <a:srgbClr val="333434"/>
                </a:solidFill>
              </a:rPr>
              <a:t> à l'éradication de l'hépatite C, de la prise en charge des NASH aux espoirs d'une réponse face au syndrome de l'intestin irritable, de la nouvelle prise en charge du constipé à la conduite à tenir face à un anus douloureux, de l'apparition de nouvelles infections sexuellement transmises à l'enjeu du dépistage du cancer </a:t>
            </a:r>
            <a:r>
              <a:rPr lang="fr-FR" cap="none" dirty="0" err="1">
                <a:solidFill>
                  <a:srgbClr val="333434"/>
                </a:solidFill>
              </a:rPr>
              <a:t>colo-rectal</a:t>
            </a:r>
            <a:r>
              <a:rPr lang="fr-FR" cap="none" dirty="0">
                <a:solidFill>
                  <a:srgbClr val="333434"/>
                </a:solidFill>
              </a:rPr>
              <a:t> en France, tout a changé en hépato-gastroentérologie ! </a:t>
            </a:r>
          </a:p>
          <a:p>
            <a:r>
              <a:rPr lang="fr-FR" cap="none" dirty="0">
                <a:solidFill>
                  <a:srgbClr val="333434"/>
                </a:solidFill>
              </a:rPr>
              <a:t>Nous vous proposons de faire, au cours de ces 2 soirées, un tour d'horizon de l'hépato-gastroentérologie, à la carte, suffisamment synthétique pour ne pas vous lasser, suffisamment didactique pour repartir avec des données actualisées et des "</a:t>
            </a:r>
            <a:r>
              <a:rPr lang="fr-FR" cap="none" dirty="0" err="1">
                <a:solidFill>
                  <a:srgbClr val="333434"/>
                </a:solidFill>
              </a:rPr>
              <a:t>take</a:t>
            </a:r>
            <a:r>
              <a:rPr lang="fr-FR" cap="none" dirty="0">
                <a:solidFill>
                  <a:srgbClr val="333434"/>
                </a:solidFill>
              </a:rPr>
              <a:t> home message" applicables dès votre </a:t>
            </a:r>
            <a:r>
              <a:rPr lang="fr-FR" cap="none" dirty="0" smtClean="0">
                <a:solidFill>
                  <a:srgbClr val="333434"/>
                </a:solidFill>
              </a:rPr>
              <a:t>retour.</a:t>
            </a:r>
            <a:br>
              <a:rPr lang="fr-FR" cap="none" dirty="0" smtClean="0">
                <a:solidFill>
                  <a:srgbClr val="333434"/>
                </a:solidFill>
              </a:rPr>
            </a:br>
            <a:r>
              <a:rPr lang="fr-FR" b="1" cap="none" dirty="0" smtClean="0">
                <a:solidFill>
                  <a:srgbClr val="333434"/>
                </a:solidFill>
              </a:rPr>
              <a:t>La </a:t>
            </a:r>
            <a:r>
              <a:rPr lang="fr-FR" b="1" cap="none" dirty="0">
                <a:solidFill>
                  <a:srgbClr val="333434"/>
                </a:solidFill>
              </a:rPr>
              <a:t>formation se déroulera lors du voyage en 2 sessions de </a:t>
            </a:r>
            <a:r>
              <a:rPr lang="fr-FR" b="1" cap="none" dirty="0" smtClean="0">
                <a:solidFill>
                  <a:srgbClr val="333434"/>
                </a:solidFill>
              </a:rPr>
              <a:t>3h*</a:t>
            </a:r>
          </a:p>
          <a:p>
            <a:r>
              <a:rPr lang="fr-FR" cap="none" dirty="0" smtClean="0">
                <a:solidFill>
                  <a:srgbClr val="333434"/>
                </a:solidFill>
              </a:rPr>
              <a:t> - Séance </a:t>
            </a:r>
            <a:r>
              <a:rPr lang="fr-FR" cap="none" dirty="0">
                <a:solidFill>
                  <a:srgbClr val="333434"/>
                </a:solidFill>
              </a:rPr>
              <a:t>de travail N°1 : </a:t>
            </a:r>
            <a:r>
              <a:rPr lang="fr-FR" cap="none" dirty="0" smtClean="0">
                <a:solidFill>
                  <a:srgbClr val="333434"/>
                </a:solidFill>
              </a:rPr>
              <a:t>Lundi 20 Novembre de </a:t>
            </a:r>
            <a:r>
              <a:rPr lang="fr-FR" cap="none" dirty="0">
                <a:solidFill>
                  <a:srgbClr val="333434"/>
                </a:solidFill>
              </a:rPr>
              <a:t>19h à </a:t>
            </a:r>
            <a:r>
              <a:rPr lang="fr-FR" cap="none" dirty="0" smtClean="0">
                <a:solidFill>
                  <a:srgbClr val="333434"/>
                </a:solidFill>
              </a:rPr>
              <a:t>22h</a:t>
            </a:r>
            <a:br>
              <a:rPr lang="fr-FR" cap="none" dirty="0" smtClean="0">
                <a:solidFill>
                  <a:srgbClr val="333434"/>
                </a:solidFill>
              </a:rPr>
            </a:br>
            <a:r>
              <a:rPr lang="fr-FR" cap="none" dirty="0" smtClean="0">
                <a:solidFill>
                  <a:srgbClr val="333434"/>
                </a:solidFill>
              </a:rPr>
              <a:t> - Séance </a:t>
            </a:r>
            <a:r>
              <a:rPr lang="fr-FR" cap="none" dirty="0">
                <a:solidFill>
                  <a:srgbClr val="333434"/>
                </a:solidFill>
              </a:rPr>
              <a:t>de travail N°2 : </a:t>
            </a:r>
            <a:r>
              <a:rPr lang="fr-FR" cap="none" dirty="0" smtClean="0">
                <a:solidFill>
                  <a:srgbClr val="333434"/>
                </a:solidFill>
              </a:rPr>
              <a:t>Vendredi 24 Novembre de </a:t>
            </a:r>
            <a:r>
              <a:rPr lang="fr-FR" cap="none" dirty="0">
                <a:solidFill>
                  <a:srgbClr val="333434"/>
                </a:solidFill>
              </a:rPr>
              <a:t>19h à 22h</a:t>
            </a:r>
          </a:p>
          <a:p>
            <a:r>
              <a:rPr lang="fr-FR" sz="1000" i="1" cap="none" dirty="0" smtClean="0">
                <a:solidFill>
                  <a:srgbClr val="333434"/>
                </a:solidFill>
              </a:rPr>
              <a:t>* </a:t>
            </a:r>
            <a:r>
              <a:rPr lang="fr-FR" sz="1000" i="1" cap="none" dirty="0">
                <a:solidFill>
                  <a:srgbClr val="333434"/>
                </a:solidFill>
              </a:rPr>
              <a:t>Dates susceptibles de modification selon programme définitif</a:t>
            </a: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624" y="1746300"/>
            <a:ext cx="792089" cy="792089"/>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664" y="2873754"/>
            <a:ext cx="190500" cy="190500"/>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714" y="2661362"/>
            <a:ext cx="171450" cy="171450"/>
          </a:xfrm>
          <a:prstGeom prst="rect">
            <a:avLst/>
          </a:prstGeom>
        </p:spPr>
      </p:pic>
      <p:sp>
        <p:nvSpPr>
          <p:cNvPr id="21" name="Espace réservé du texte 14"/>
          <p:cNvSpPr txBox="1">
            <a:spLocks/>
          </p:cNvSpPr>
          <p:nvPr/>
        </p:nvSpPr>
        <p:spPr bwMode="auto">
          <a:xfrm>
            <a:off x="3717434" y="2635796"/>
            <a:ext cx="2926293" cy="386547"/>
          </a:xfrm>
          <a:prstGeom prst="rect">
            <a:avLst/>
          </a:prstGeom>
          <a:noFill/>
          <a:ln w="9525">
            <a:noFill/>
            <a:miter lim="800000"/>
            <a:headEnd/>
            <a:tailEnd/>
          </a:ln>
          <a:effectLst/>
        </p:spPr>
        <p:txBody>
          <a:bodyPr vert="horz" wrap="square" lIns="36000" tIns="0" rIns="36000" bIns="0" numCol="1" anchor="t" anchorCtr="0" compatLnSpc="1">
            <a:prstTxWarp prst="textNoShape">
              <a:avLst/>
            </a:prstTxWarp>
          </a:bodyPr>
          <a:lstStyle>
            <a:lvl1pPr marL="180975" indent="-180975" algn="l" rtl="0" eaLnBrk="1" fontAlgn="base" hangingPunct="1">
              <a:lnSpc>
                <a:spcPct val="100000"/>
              </a:lnSpc>
              <a:spcBef>
                <a:spcPts val="2400"/>
              </a:spcBef>
              <a:spcAft>
                <a:spcPts val="0"/>
              </a:spcAft>
              <a:buClr>
                <a:schemeClr val="tx2"/>
              </a:buClr>
              <a:buFont typeface="Symbol" pitchFamily="18" charset="2"/>
              <a:buChar char="·"/>
              <a:defRPr sz="1200" b="1" i="0">
                <a:solidFill>
                  <a:schemeClr val="tx1"/>
                </a:solidFill>
                <a:latin typeface="Neutra Text Light" pitchFamily="50" charset="0"/>
                <a:ea typeface="+mn-ea"/>
                <a:cs typeface="+mn-cs"/>
              </a:defRPr>
            </a:lvl1pPr>
            <a:lvl2pPr marL="1588" algn="just" rtl="0" eaLnBrk="1" fontAlgn="base" hangingPunct="1">
              <a:lnSpc>
                <a:spcPct val="100000"/>
              </a:lnSpc>
              <a:spcBef>
                <a:spcPct val="0"/>
              </a:spcBef>
              <a:spcAft>
                <a:spcPct val="0"/>
              </a:spcAft>
              <a:defRPr sz="1200" i="0" cap="all" baseline="0">
                <a:solidFill>
                  <a:schemeClr val="tx1"/>
                </a:solidFill>
                <a:latin typeface="+mn-lt"/>
                <a:cs typeface="+mn-cs"/>
              </a:defRPr>
            </a:lvl2pPr>
            <a:lvl3pPr marL="3175" algn="l" rtl="0" eaLnBrk="1" fontAlgn="base" hangingPunct="1">
              <a:lnSpc>
                <a:spcPct val="100000"/>
              </a:lnSpc>
              <a:spcBef>
                <a:spcPct val="0"/>
              </a:spcBef>
              <a:spcAft>
                <a:spcPct val="0"/>
              </a:spcAft>
              <a:defRPr sz="1200" b="0" i="0">
                <a:solidFill>
                  <a:schemeClr val="tx1"/>
                </a:solidFill>
                <a:latin typeface="+mn-lt"/>
                <a:cs typeface="+mn-cs"/>
              </a:defRPr>
            </a:lvl3pPr>
            <a:lvl4pPr marL="4763" algn="just" rtl="0" eaLnBrk="1" fontAlgn="base" hangingPunct="1">
              <a:lnSpc>
                <a:spcPct val="105000"/>
              </a:lnSpc>
              <a:spcBef>
                <a:spcPct val="0"/>
              </a:spcBef>
              <a:spcAft>
                <a:spcPct val="0"/>
              </a:spcAft>
              <a:defRPr sz="1100" b="0" i="0">
                <a:solidFill>
                  <a:schemeClr val="tx1"/>
                </a:solidFill>
                <a:latin typeface="+mn-lt"/>
                <a:cs typeface="+mn-cs"/>
              </a:defRPr>
            </a:lvl4pPr>
            <a:lvl5pPr marL="6350" algn="just" rtl="0" eaLnBrk="1" fontAlgn="base" hangingPunct="1">
              <a:lnSpc>
                <a:spcPct val="105000"/>
              </a:lnSpc>
              <a:spcBef>
                <a:spcPct val="0"/>
              </a:spcBef>
              <a:spcAft>
                <a:spcPct val="0"/>
              </a:spcAft>
              <a:defRPr sz="1100" b="0" i="0">
                <a:solidFill>
                  <a:schemeClr val="tx1"/>
                </a:solidFill>
                <a:latin typeface="+mn-lt"/>
                <a:cs typeface="+mn-cs"/>
              </a:defRPr>
            </a:lvl5pPr>
            <a:lvl6pPr marL="4635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6pPr>
            <a:lvl7pPr marL="9207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7pPr>
            <a:lvl8pPr marL="13779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8pPr>
            <a:lvl9pPr marL="1835150" algn="just" rtl="0" eaLnBrk="1" fontAlgn="base" hangingPunct="1">
              <a:lnSpc>
                <a:spcPct val="105000"/>
              </a:lnSpc>
              <a:spcBef>
                <a:spcPct val="0"/>
              </a:spcBef>
              <a:spcAft>
                <a:spcPct val="0"/>
              </a:spcAft>
              <a:defRPr sz="1100">
                <a:solidFill>
                  <a:schemeClr val="tx1"/>
                </a:solidFill>
                <a:latin typeface="Neutra Text Light Alt" pitchFamily="50" charset="0"/>
                <a:cs typeface="+mn-cs"/>
              </a:defRPr>
            </a:lvl9pPr>
          </a:lstStyle>
          <a:p>
            <a:pPr marL="0" indent="0">
              <a:lnSpc>
                <a:spcPct val="150000"/>
              </a:lnSpc>
              <a:buNone/>
            </a:pPr>
            <a:r>
              <a:rPr lang="fr-FR" sz="1050" kern="0" dirty="0" smtClean="0">
                <a:latin typeface="News Gothic MT" panose="020B0504020203020204" pitchFamily="34" charset="0"/>
              </a:rPr>
              <a:t>ARGENTINE</a:t>
            </a:r>
            <a:r>
              <a:rPr lang="fr-FR" sz="1050" kern="0" dirty="0" smtClean="0">
                <a:latin typeface="News Gothic MT" panose="020B0504020203020204" pitchFamily="34" charset="0"/>
              </a:rPr>
              <a:t/>
            </a:r>
            <a:br>
              <a:rPr lang="fr-FR" sz="1050" kern="0" dirty="0" smtClean="0">
                <a:latin typeface="News Gothic MT" panose="020B0504020203020204" pitchFamily="34" charset="0"/>
              </a:rPr>
            </a:br>
            <a:r>
              <a:rPr lang="fr-FR" sz="1050" b="0" dirty="0" smtClean="0">
                <a:latin typeface="News Gothic MT" panose="020B0504020203020204" pitchFamily="34" charset="0"/>
              </a:rPr>
              <a:t>DU </a:t>
            </a:r>
            <a:r>
              <a:rPr lang="fr-FR" sz="1050" b="0" dirty="0" smtClean="0">
                <a:latin typeface="News Gothic MT" panose="020B0504020203020204" pitchFamily="34" charset="0"/>
              </a:rPr>
              <a:t>18 </a:t>
            </a:r>
            <a:r>
              <a:rPr lang="fr-FR" sz="1050" b="0" dirty="0" smtClean="0">
                <a:latin typeface="News Gothic MT" panose="020B0504020203020204" pitchFamily="34" charset="0"/>
              </a:rPr>
              <a:t>AU </a:t>
            </a:r>
            <a:r>
              <a:rPr lang="fr-FR" sz="1050" b="0" dirty="0" smtClean="0">
                <a:latin typeface="News Gothic MT" panose="020B0504020203020204" pitchFamily="34" charset="0"/>
              </a:rPr>
              <a:t>30 NOVEMBRE 2017</a:t>
            </a:r>
            <a:endParaRPr lang="fr-FR" sz="1050" kern="0" dirty="0" smtClean="0">
              <a:latin typeface="News Gothic MT" panose="020B0504020203020204" pitchFamily="34" charset="0"/>
            </a:endParaRPr>
          </a:p>
        </p:txBody>
      </p:sp>
    </p:spTree>
    <p:extLst>
      <p:ext uri="{BB962C8B-B14F-4D97-AF65-F5344CB8AC3E}">
        <p14:creationId xmlns:p14="http://schemas.microsoft.com/office/powerpoint/2010/main" val="1869182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fr-FR" b="1" dirty="0" smtClean="0">
                <a:latin typeface="News Gothic MT" panose="020B0504020203020204" pitchFamily="34" charset="0"/>
              </a:rPr>
              <a:t>PARIS  </a:t>
            </a:r>
            <a:r>
              <a:rPr lang="fr-FR" b="1" dirty="0" smtClean="0">
                <a:latin typeface="News Gothic MT" panose="020B0504020203020204" pitchFamily="34" charset="0"/>
                <a:sym typeface="Wingdings"/>
              </a:rPr>
              <a:t></a:t>
            </a:r>
            <a:r>
              <a:rPr lang="fr-FR" b="1" dirty="0" smtClean="0">
                <a:latin typeface="News Gothic MT" panose="020B0504020203020204" pitchFamily="34" charset="0"/>
              </a:rPr>
              <a:t>  BUENOS AIRES          </a:t>
            </a:r>
            <a:endParaRPr lang="fr-FR" b="1" dirty="0">
              <a:latin typeface="News Gothic MT" panose="020B0504020203020204" pitchFamily="34" charset="0"/>
            </a:endParaRPr>
          </a:p>
        </p:txBody>
      </p:sp>
      <p:sp>
        <p:nvSpPr>
          <p:cNvPr id="3077" name="Rectangle 5"/>
          <p:cNvSpPr>
            <a:spLocks noGrp="1" noChangeArrowheads="1"/>
          </p:cNvSpPr>
          <p:nvPr>
            <p:ph type="body" sz="quarter" idx="10"/>
          </p:nvPr>
        </p:nvSpPr>
        <p:spPr/>
        <p:txBody>
          <a:bodyPr/>
          <a:lstStyle/>
          <a:p>
            <a:r>
              <a:rPr lang="fr-FR" dirty="0" smtClean="0">
                <a:latin typeface="Nissan AG ExtdLight" panose="02000504080000020003" pitchFamily="2" charset="0"/>
              </a:rPr>
              <a:t>ARGENTINE</a:t>
            </a:r>
          </a:p>
        </p:txBody>
      </p:sp>
      <p:sp>
        <p:nvSpPr>
          <p:cNvPr id="23" name="Espace réservé du texte 22"/>
          <p:cNvSpPr>
            <a:spLocks noGrp="1"/>
          </p:cNvSpPr>
          <p:nvPr>
            <p:ph type="body" sz="quarter" idx="13"/>
          </p:nvPr>
        </p:nvSpPr>
        <p:spPr/>
        <p:txBody>
          <a:bodyPr/>
          <a:lstStyle/>
          <a:p>
            <a:pPr lvl="0"/>
            <a:r>
              <a:rPr lang="fr-FR" sz="1200" dirty="0" smtClean="0">
                <a:latin typeface="News Gothic MT" panose="020B0504020203020204" pitchFamily="34" charset="0"/>
              </a:rPr>
              <a:t>Assistance aux formalités d’enregistrement</a:t>
            </a:r>
          </a:p>
          <a:p>
            <a:pPr lvl="0"/>
            <a:r>
              <a:rPr lang="fr-FR" sz="1200" dirty="0" smtClean="0">
                <a:latin typeface="News Gothic MT" panose="020B0504020203020204" pitchFamily="34" charset="0"/>
              </a:rPr>
              <a:t>Vol international pour Buenos Aires</a:t>
            </a:r>
            <a:endParaRPr lang="fr-FR" sz="1200" dirty="0">
              <a:latin typeface="News Gothic MT" panose="020B0504020203020204" pitchFamily="34" charset="0"/>
            </a:endParaRPr>
          </a:p>
        </p:txBody>
      </p:sp>
      <p:sp>
        <p:nvSpPr>
          <p:cNvPr id="13" name="Espace réservé du texte 12"/>
          <p:cNvSpPr>
            <a:spLocks noGrp="1"/>
          </p:cNvSpPr>
          <p:nvPr>
            <p:ph type="body" sz="quarter" idx="14"/>
          </p:nvPr>
        </p:nvSpPr>
        <p:spPr/>
        <p:txBody>
          <a:bodyPr/>
          <a:lstStyle/>
          <a:p>
            <a:pPr lvl="1"/>
            <a:r>
              <a:rPr lang="fr-FR" dirty="0" smtClean="0">
                <a:latin typeface="News Gothic MT" panose="020B0504020203020204" pitchFamily="34" charset="0"/>
              </a:rPr>
              <a:t>Rendez-vous à l’aéroport avec un représentant de Voyageurs du Monde.</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Assistance aux formalités d’enregistrement.</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Envol pour Buenos Aires, sur vol régulier Air France.</a:t>
            </a:r>
          </a:p>
          <a:p>
            <a:pPr lvl="1"/>
            <a:r>
              <a:rPr lang="fr-FR" dirty="0" smtClean="0">
                <a:latin typeface="News Gothic MT" panose="020B0504020203020204" pitchFamily="34" charset="0"/>
              </a:rPr>
              <a:t>  </a:t>
            </a:r>
          </a:p>
          <a:p>
            <a:pPr lvl="1"/>
            <a:r>
              <a:rPr lang="fr-FR" dirty="0" smtClean="0">
                <a:latin typeface="News Gothic MT" panose="020B0504020203020204" pitchFamily="34" charset="0"/>
              </a:rPr>
              <a:t>Buenos Aires, avec ses 13 millions d’habitants, semble s’étendre jusqu’aux abords de la pampa, au fil de ses 38 barrios : San Telmo, quartier des cafés rétro; la Boca canaille, berceau du tango; Palermo branché; Recoleta chic; et le plus récent des quartiers de la ville, récemment réhabilité, le  Puerto Madero, symbole de la movida argentine. Langoureuse comme un air de Tango, elle est aussi vibrante et cosmopolite.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Fondée en 1536 par Pedro de Mendoza sur la rive ouest du Rio de la Plata, elle doit son développement à l’immigration européenne, qui lui a donné un caractère général plutôt « vieux continent », malgré une forte présence de gratte-ciels.</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On est fasciné par son ambiance latino, sa vie nocturne intense, par la personnalité forte de chacun de ses quartiers.</a:t>
            </a:r>
          </a:p>
          <a:p>
            <a:pPr lvl="1"/>
            <a:r>
              <a:rPr lang="fr-FR" dirty="0" smtClean="0">
                <a:latin typeface="News Gothic MT" panose="020B0504020203020204" pitchFamily="34" charset="0"/>
              </a:rPr>
              <a:t> Une capitale politique et économique élégante, moderne, qui a gardé la tradition « portena » des vieux cafés où l’on danse le tango, la tradition des gauchos, de l’asado et du maté. </a:t>
            </a:r>
          </a:p>
          <a:p>
            <a:pPr lvl="1"/>
            <a:r>
              <a:rPr lang="fr-FR" dirty="0" smtClean="0">
                <a:latin typeface="News Gothic MT" panose="020B0504020203020204" pitchFamily="34" charset="0"/>
              </a:rPr>
              <a:t> </a:t>
            </a:r>
          </a:p>
          <a:p>
            <a:pPr lvl="1"/>
            <a:r>
              <a:rPr lang="fr-FR" i="1" dirty="0" smtClean="0">
                <a:solidFill>
                  <a:schemeClr val="accent4"/>
                </a:solidFill>
                <a:latin typeface="News Gothic MT" panose="020B0504020203020204" pitchFamily="34" charset="0"/>
              </a:rPr>
              <a:t>Dîner et nuit dans l’avion.</a:t>
            </a:r>
          </a:p>
          <a:p>
            <a:pPr lvl="1"/>
            <a:endParaRPr lang="fr-FR" dirty="0" smtClean="0">
              <a:latin typeface="News Gothic MT" panose="020B0504020203020204" pitchFamily="34" charset="0"/>
            </a:endParaRPr>
          </a:p>
        </p:txBody>
      </p:sp>
      <p:sp>
        <p:nvSpPr>
          <p:cNvPr id="25" name="Espace réservé du texte 24"/>
          <p:cNvSpPr>
            <a:spLocks noGrp="1"/>
          </p:cNvSpPr>
          <p:nvPr>
            <p:ph type="body" sz="quarter" idx="15"/>
          </p:nvPr>
        </p:nvSpPr>
        <p:spPr/>
        <p:txBody>
          <a:bodyPr/>
          <a:lstStyle/>
          <a:p>
            <a:r>
              <a:rPr lang="fr-FR" dirty="0" smtClean="0">
                <a:latin typeface="News Gothic MT" panose="020B0504020203020204" pitchFamily="34" charset="0"/>
              </a:rPr>
              <a:t>Jour n°1</a:t>
            </a:r>
            <a:endParaRPr lang="fr-FR" dirty="0">
              <a:latin typeface="News Gothic MT" panose="020B0504020203020204" pitchFamily="34" charset="0"/>
            </a:endParaRPr>
          </a:p>
        </p:txBody>
      </p:sp>
      <p:sp>
        <p:nvSpPr>
          <p:cNvPr id="9" name="ZoneTexte 8"/>
          <p:cNvSpPr txBox="1"/>
          <p:nvPr/>
        </p:nvSpPr>
        <p:spPr>
          <a:xfrm>
            <a:off x="-1763985" y="1026220"/>
            <a:ext cx="1619221" cy="2160000"/>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RAPPEL</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le niveau hiérarchique d'un paragraphe et donc sa mise en forme, utilisez la combinaison de touches :</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descendre le texte d'un niveau.</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&lt;Alt&gt; &lt;Maj&gt;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sym typeface="Symbol"/>
              </a:rPr>
              <a:t></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r>
            <a:b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b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remonter le texte d'un niveau.</a:t>
            </a:r>
            <a:endPar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0" name="ZoneTexte 9"/>
          <p:cNvSpPr txBox="1"/>
          <p:nvPr/>
        </p:nvSpPr>
        <p:spPr>
          <a:xfrm>
            <a:off x="-1763985" y="3402484"/>
            <a:ext cx="1620000" cy="4535463"/>
          </a:xfrm>
          <a:prstGeom prst="rect">
            <a:avLst/>
          </a:prstGeom>
          <a:solidFill>
            <a:schemeClr val="accent1"/>
          </a:solidFill>
          <a:ln>
            <a:noFill/>
          </a:ln>
        </p:spPr>
        <p:txBody>
          <a:bodyPr wrap="square" lIns="36000" tIns="36000" rIns="36000" bIns="36000" rtlCol="0">
            <a:spAutoFit/>
          </a:bodyPr>
          <a:lstStyle/>
          <a:p>
            <a:pPr marL="0" marR="0" lvl="0" indent="-90488" defTabSz="914400" eaLnBrk="1" fontAlgn="auto" latinLnBrk="0" hangingPunct="1">
              <a:lnSpc>
                <a:spcPct val="100000"/>
              </a:lnSpc>
              <a:spcBef>
                <a:spcPts val="0"/>
              </a:spcBef>
              <a:spcAft>
                <a:spcPts val="600"/>
              </a:spcAft>
              <a:buClrTx/>
              <a:buSzTx/>
              <a:buFontTx/>
              <a:buNone/>
              <a:tabLst/>
              <a:defRPr/>
            </a:pP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MISE EN PAGE</a:t>
            </a:r>
          </a:p>
          <a:p>
            <a:pPr marL="0" marR="0" lvl="0" indent="0" defTabSz="914400" eaLnBrk="1" fontAlgn="auto" latinLnBrk="0" hangingPunct="1">
              <a:lnSpc>
                <a:spcPct val="100000"/>
              </a:lnSpc>
              <a:spcBef>
                <a:spcPts val="0"/>
              </a:spcBef>
              <a:spcAft>
                <a:spcPts val="60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mise en page (disposition) lors de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l'ajout d'une diapositive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onglet [Accueil],</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la liste déroulante de l'outil "Nouvelle diapositive" (partie inférieure de l'outil)</a:t>
            </a:r>
          </a:p>
          <a:p>
            <a:pPr marL="108000" marR="0" lvl="0" indent="-108000" defTabSz="914400" eaLnBrk="1" fontAlgn="auto" latinLnBrk="0" hangingPunct="1">
              <a:lnSpc>
                <a:spcPct val="100000"/>
              </a:lnSpc>
              <a:spcBef>
                <a:spcPts val="0"/>
              </a:spcBef>
              <a:spcAft>
                <a:spcPts val="60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Pour changer la disposition d'une </a:t>
            </a:r>
            <a:r>
              <a:rPr kumimoji="0" lang="fr-FR" sz="1000" b="1" i="0" u="none" strike="noStrike" kern="0" cap="none" spc="0" normalizeH="0" baseline="0" noProof="0" dirty="0" smtClean="0">
                <a:ln>
                  <a:noFill/>
                </a:ln>
                <a:solidFill>
                  <a:schemeClr val="bg1"/>
                </a:solidFill>
                <a:effectLst/>
                <a:uLnTx/>
                <a:uFillTx/>
                <a:latin typeface="Arial" pitchFamily="34" charset="0"/>
                <a:cs typeface="Arial" pitchFamily="34" charset="0"/>
              </a:rPr>
              <a:t>diapositive existante</a:t>
            </a: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 :</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clic droit dans la marge ou à l'extérieur de la diapositive,</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cliquez sur "Disposition",</a:t>
            </a:r>
          </a:p>
          <a:p>
            <a:pPr marL="108000" marR="0" lvl="0" indent="-108000" defTabSz="914400" eaLnBrk="1" fontAlgn="auto" latinLnBrk="0" hangingPunct="1">
              <a:lnSpc>
                <a:spcPct val="100000"/>
              </a:lnSpc>
              <a:spcBef>
                <a:spcPts val="0"/>
              </a:spcBef>
              <a:spcAft>
                <a:spcPts val="0"/>
              </a:spcAft>
              <a:buClrTx/>
              <a:buSzTx/>
              <a:buFont typeface="Arial" charset="0"/>
              <a:buChar char="•"/>
              <a:tabLst/>
              <a:defRPr/>
            </a:pPr>
            <a:r>
              <a:rPr kumimoji="0" lang="fr-FR" sz="1000" b="0" i="0" u="none" strike="noStrike" kern="0" cap="none" spc="0" normalizeH="0" baseline="0" noProof="0" dirty="0" smtClean="0">
                <a:ln>
                  <a:noFill/>
                </a:ln>
                <a:solidFill>
                  <a:schemeClr val="bg1"/>
                </a:solidFill>
                <a:effectLst/>
                <a:uLnTx/>
                <a:uFillTx/>
                <a:latin typeface="Arial" pitchFamily="34" charset="0"/>
                <a:cs typeface="Arial" pitchFamily="34" charset="0"/>
              </a:rPr>
              <a:t>sélectionnez la disposition.</a:t>
            </a:r>
          </a:p>
          <a:p>
            <a:pPr marL="0" marR="0" lvl="0" indent="0" defTabSz="914400" eaLnBrk="1" fontAlgn="auto" latinLnBrk="0" hangingPunct="1">
              <a:lnSpc>
                <a:spcPct val="100000"/>
              </a:lnSpc>
              <a:spcBef>
                <a:spcPts val="600"/>
              </a:spcBef>
              <a:spcAft>
                <a:spcPts val="0"/>
              </a:spcAft>
              <a:buClrTx/>
              <a:buSzTx/>
              <a:buFontTx/>
              <a:buNone/>
              <a:tabLst/>
              <a:defRPr/>
            </a:pPr>
            <a:r>
              <a:rPr kumimoji="0" lang="fr-FR" sz="1000" b="0" i="1" u="none" strike="noStrike" kern="0" cap="none" spc="0" normalizeH="0" baseline="0" noProof="0" dirty="0" smtClean="0">
                <a:ln>
                  <a:noFill/>
                </a:ln>
                <a:solidFill>
                  <a:schemeClr val="bg1"/>
                </a:solidFill>
                <a:effectLst/>
                <a:uLnTx/>
                <a:uFillTx/>
                <a:latin typeface="Arial" pitchFamily="34" charset="0"/>
                <a:cs typeface="Arial" pitchFamily="34" charset="0"/>
              </a:rPr>
              <a:t>Si la mise en forme n'est pas appliquée, faites un clic droit dans la marge ou à l'extérieur de la diapositive, cliquez sur "Réinitialiser la diapositive".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381568"/>
          <p:cNvPicPr>
            <a:picLocks noGrp="1" noChangeAspect="1" noChangeArrowheads="1"/>
          </p:cNvPicPr>
          <p:nvPr>
            <p:ph type="pic" sz="quarter" idx="10"/>
          </p:nvPr>
        </p:nvPicPr>
        <p:blipFill>
          <a:blip r:embed="rId2" cstate="screen"/>
          <a:srcRect l="29" r="29"/>
          <a:stretch>
            <a:fillRect/>
          </a:stretch>
        </p:blipFill>
        <p:spPr bwMode="auto">
          <a:prstGeom prst="rect">
            <a:avLst/>
          </a:prstGeom>
          <a:noFill/>
        </p:spPr>
      </p:pic>
      <p:pic>
        <p:nvPicPr>
          <p:cNvPr id="4" name="Espace réservé pour une image  4" descr="BUENOS AIRES 2.jpg"/>
          <p:cNvPicPr>
            <a:picLocks noGrp="1" noChangeAspect="1"/>
          </p:cNvPicPr>
          <p:nvPr>
            <p:ph type="pic" sz="quarter" idx="11"/>
          </p:nvPr>
        </p:nvPicPr>
        <p:blipFill>
          <a:blip r:embed="rId3" cstate="screen"/>
          <a:srcRect l="11" r="11"/>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News Gothic MT" panose="020B0504020203020204" pitchFamily="34" charset="0"/>
              </a:rPr>
              <a:t>BUENOS AIRES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p:txBody>
          <a:bodyPr/>
          <a:lstStyle/>
          <a:p>
            <a:pPr lvl="0"/>
            <a:r>
              <a:rPr lang="fr-FR" sz="1200" dirty="0" smtClean="0">
                <a:latin typeface="News Gothic MT" panose="020B0504020203020204" pitchFamily="34" charset="0"/>
              </a:rPr>
              <a:t>Déjeuner à Puerto Madero</a:t>
            </a:r>
          </a:p>
          <a:p>
            <a:pPr lvl="0"/>
            <a:r>
              <a:rPr lang="fr-FR" sz="1200" dirty="0" smtClean="0">
                <a:latin typeface="News Gothic MT" panose="020B0504020203020204" pitchFamily="34" charset="0"/>
              </a:rPr>
              <a:t>Visite de la ville </a:t>
            </a:r>
          </a:p>
          <a:p>
            <a:pPr lvl="0"/>
            <a:endParaRPr lang="fr-FR" dirty="0" smtClean="0">
              <a:latin typeface="News Gothic MT" panose="020B0504020203020204" pitchFamily="34" charset="0"/>
            </a:endParaRPr>
          </a:p>
        </p:txBody>
      </p:sp>
      <p:sp>
        <p:nvSpPr>
          <p:cNvPr id="5" name="Espace réservé du texte 4"/>
          <p:cNvSpPr>
            <a:spLocks noGrp="1"/>
          </p:cNvSpPr>
          <p:nvPr>
            <p:ph type="body" sz="quarter" idx="14"/>
          </p:nvPr>
        </p:nvSpPr>
        <p:spPr/>
        <p:txBody>
          <a:bodyPr/>
          <a:lstStyle/>
          <a:p>
            <a:pPr lvl="1"/>
            <a:r>
              <a:rPr lang="fr-FR" dirty="0" smtClean="0">
                <a:latin typeface="News Gothic MT" panose="020B0504020203020204" pitchFamily="34" charset="0"/>
              </a:rPr>
              <a:t>Le matin, arrivée à l’aéroport de Buenos Aires.  </a:t>
            </a:r>
          </a:p>
          <a:p>
            <a:pPr lvl="1"/>
            <a:r>
              <a:rPr lang="fr-FR" dirty="0" smtClean="0">
                <a:latin typeface="News Gothic MT" panose="020B0504020203020204" pitchFamily="34" charset="0"/>
              </a:rPr>
              <a:t>Formalités de douane puis accueil par votre guide.</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Transfert vers votre hôtel, situé au cœur de la ville dans le quartier de Palermo.  Durée du trajet environ 1 heure.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Arrivée  à votre hôtel  en fin de matinée.</a:t>
            </a:r>
          </a:p>
          <a:p>
            <a:pPr lvl="1"/>
            <a:r>
              <a:rPr lang="fr-FR" dirty="0" smtClean="0">
                <a:latin typeface="News Gothic MT" panose="020B0504020203020204" pitchFamily="34" charset="0"/>
              </a:rPr>
              <a:t>Installation à l’hôtel en fonction de la disponibilité des chambres. Les chambres sont en principe disponibles à partir de 14h00.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Départ vers Puerto Madero. Anciennement quartier des docks,  aujourd’hui réhabilité, c’est le nouveau quartier tendance de la ville.</a:t>
            </a:r>
          </a:p>
          <a:p>
            <a:pPr lvl="1"/>
            <a:endParaRPr lang="fr-FR" dirty="0" smtClean="0">
              <a:latin typeface="News Gothic MT" panose="020B0504020203020204" pitchFamily="34" charset="0"/>
            </a:endParaRPr>
          </a:p>
          <a:p>
            <a:pPr lvl="1"/>
            <a:r>
              <a:rPr lang="fr-FR" i="1" dirty="0" smtClean="0">
                <a:solidFill>
                  <a:schemeClr val="accent4"/>
                </a:solidFill>
                <a:latin typeface="News Gothic MT" panose="020B0504020203020204" pitchFamily="34" charset="0"/>
              </a:rPr>
              <a:t>Déjeuner dans un des restaurants de Puerto Madero.</a:t>
            </a:r>
            <a:endParaRPr lang="fr-FR" dirty="0" smtClean="0">
              <a:latin typeface="News Gothic MT" panose="020B0504020203020204" pitchFamily="34" charset="0"/>
            </a:endParaRPr>
          </a:p>
          <a:p>
            <a:pPr lvl="1"/>
            <a:endParaRPr lang="fr-FR" dirty="0" smtClean="0">
              <a:latin typeface="News Gothic MT" panose="020B0504020203020204" pitchFamily="34" charset="0"/>
            </a:endParaRPr>
          </a:p>
          <a:p>
            <a:pPr lvl="1"/>
            <a:r>
              <a:rPr lang="fr-FR" b="1" dirty="0" smtClean="0">
                <a:latin typeface="News Gothic MT" panose="020B0504020203020204" pitchFamily="34" charset="0"/>
              </a:rPr>
              <a:t>Première immersion au cœur de Buenos Aires, capitale envoutante et magique.</a:t>
            </a:r>
          </a:p>
          <a:p>
            <a:pPr lvl="1"/>
            <a:endParaRPr lang="fr-FR" dirty="0" smtClean="0">
              <a:latin typeface="News Gothic MT" panose="020B0504020203020204" pitchFamily="34" charset="0"/>
            </a:endParaRPr>
          </a:p>
          <a:p>
            <a:pPr algn="just">
              <a:spcBef>
                <a:spcPts val="0"/>
              </a:spcBef>
              <a:spcAft>
                <a:spcPts val="0"/>
              </a:spcAft>
            </a:pPr>
            <a:r>
              <a:rPr lang="fr-FR" i="0" dirty="0" smtClean="0">
                <a:solidFill>
                  <a:schemeClr val="tx1"/>
                </a:solidFill>
                <a:latin typeface="News Gothic MT" panose="020B0504020203020204" pitchFamily="34" charset="0"/>
              </a:rPr>
              <a:t>La visite commence Plaza de Mayo, le cœur symbolique, historique et politique de la ville. Passage par la Casa Rosada (Palais Présidentiel), le Cabildo (ancien hôtel de ville), le Théâtre Colon,  l’un des joyaux de l’Opéra mondial de style Renaissance italienne et visite de la Cathédrale Métropolitaine. </a:t>
            </a:r>
          </a:p>
          <a:p>
            <a:pPr algn="just">
              <a:spcBef>
                <a:spcPts val="0"/>
              </a:spcBef>
              <a:spcAft>
                <a:spcPts val="0"/>
              </a:spcAft>
            </a:pPr>
            <a:endParaRPr lang="fr-FR" i="0" dirty="0" smtClean="0">
              <a:solidFill>
                <a:schemeClr val="tx1"/>
              </a:solidFill>
              <a:latin typeface="News Gothic MT" panose="020B0504020203020204" pitchFamily="34" charset="0"/>
            </a:endParaRPr>
          </a:p>
          <a:p>
            <a:pPr algn="just">
              <a:spcBef>
                <a:spcPts val="0"/>
              </a:spcBef>
              <a:spcAft>
                <a:spcPts val="0"/>
              </a:spcAft>
            </a:pPr>
            <a:r>
              <a:rPr lang="fr-FR" i="0" dirty="0" smtClean="0">
                <a:solidFill>
                  <a:schemeClr val="tx1"/>
                </a:solidFill>
                <a:latin typeface="News Gothic MT" panose="020B0504020203020204" pitchFamily="34" charset="0"/>
              </a:rPr>
              <a:t>Continuation de votre visite en passant devant l’Obélisque avant d’arriver dans le quartier traditionnel du Retiro et sa Plaza San Martin, entourée de nombreux immeubles style européens (fin 20</a:t>
            </a:r>
            <a:r>
              <a:rPr lang="fr-FR" i="0" baseline="30000" dirty="0" smtClean="0">
                <a:solidFill>
                  <a:schemeClr val="tx1"/>
                </a:solidFill>
                <a:latin typeface="News Gothic MT" panose="020B0504020203020204" pitchFamily="34" charset="0"/>
              </a:rPr>
              <a:t>e</a:t>
            </a:r>
            <a:r>
              <a:rPr lang="fr-FR" i="0" dirty="0" smtClean="0">
                <a:solidFill>
                  <a:schemeClr val="tx1"/>
                </a:solidFill>
                <a:latin typeface="News Gothic MT" panose="020B0504020203020204" pitchFamily="34" charset="0"/>
              </a:rPr>
              <a:t>) et agréablement ombragée. </a:t>
            </a:r>
          </a:p>
          <a:p>
            <a:pPr algn="just">
              <a:spcBef>
                <a:spcPts val="0"/>
              </a:spcBef>
              <a:spcAft>
                <a:spcPts val="0"/>
              </a:spcAft>
            </a:pPr>
            <a:endParaRPr lang="fr-FR" i="0" dirty="0" smtClean="0">
              <a:solidFill>
                <a:schemeClr val="tx1"/>
              </a:solidFill>
              <a:latin typeface="News Gothic MT" panose="020B0504020203020204" pitchFamily="34" charset="0"/>
            </a:endParaRPr>
          </a:p>
          <a:p>
            <a:pPr algn="just">
              <a:spcBef>
                <a:spcPts val="0"/>
              </a:spcBef>
              <a:spcAft>
                <a:spcPts val="0"/>
              </a:spcAft>
            </a:pPr>
            <a:r>
              <a:rPr lang="fr-FR" i="0" dirty="0" smtClean="0">
                <a:solidFill>
                  <a:schemeClr val="tx1"/>
                </a:solidFill>
                <a:latin typeface="News Gothic MT" panose="020B0504020203020204" pitchFamily="34" charset="0"/>
              </a:rPr>
              <a:t>Promenade dans le quartier chic de Recoleta et son célèbre Cimetière où repose Evita Perón et les quartiers à la mode de Palermo où se trouve votre hôtel. </a:t>
            </a:r>
          </a:p>
          <a:p>
            <a:pPr lvl="1"/>
            <a:endParaRPr lang="fr-FR" dirty="0" smtClean="0">
              <a:latin typeface="News Gothic MT" panose="020B0504020203020204" pitchFamily="34" charset="0"/>
            </a:endParaRPr>
          </a:p>
          <a:p>
            <a:pPr lvl="1"/>
            <a:endParaRPr lang="fr-FR" dirty="0" smtClean="0">
              <a:latin typeface="News Gothic MT" panose="020B0504020203020204" pitchFamily="34" charset="0"/>
            </a:endParaRPr>
          </a:p>
          <a:p>
            <a:pPr lvl="1"/>
            <a:r>
              <a:rPr lang="fr-FR" i="1" dirty="0" smtClean="0">
                <a:solidFill>
                  <a:schemeClr val="accent4"/>
                </a:solidFill>
                <a:latin typeface="News Gothic MT" panose="020B0504020203020204" pitchFamily="34" charset="0"/>
              </a:rPr>
              <a:t>Dîner dans un restaurant à proximité de votre hôtel. </a:t>
            </a:r>
            <a:endParaRPr lang="fr-FR" dirty="0" smtClean="0">
              <a:latin typeface="News Gothic MT" panose="020B0504020203020204" pitchFamily="34" charset="0"/>
            </a:endParaRPr>
          </a:p>
          <a:p>
            <a:pPr lvl="2" algn="just"/>
            <a:r>
              <a:rPr lang="fr-FR" dirty="0" smtClean="0">
                <a:latin typeface="News Gothic MT" panose="020B0504020203020204" pitchFamily="34" charset="0"/>
              </a:rPr>
              <a:t>Logement à l’hôtel à Buenos Aires. </a:t>
            </a:r>
          </a:p>
          <a:p>
            <a:pPr algn="just"/>
            <a:endParaRPr lang="fr-FR" dirty="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389760"/>
          <p:cNvPicPr>
            <a:picLocks noGrp="1" noChangeAspect="1" noChangeArrowheads="1"/>
          </p:cNvPicPr>
          <p:nvPr>
            <p:ph type="pic" sz="quarter" idx="10"/>
          </p:nvPr>
        </p:nvPicPr>
        <p:blipFill>
          <a:blip r:embed="rId2" cstate="screen"/>
          <a:srcRect l="29" r="29"/>
          <a:stretch>
            <a:fillRect/>
          </a:stretch>
        </p:blipFill>
        <p:spPr bwMode="auto">
          <a:prstGeom prst="rect">
            <a:avLst/>
          </a:prstGeom>
          <a:noFill/>
        </p:spPr>
      </p:pic>
      <p:pic>
        <p:nvPicPr>
          <p:cNvPr id="28676" name="Picture 4" descr="385730"/>
          <p:cNvPicPr>
            <a:picLocks noGrp="1" noChangeAspect="1" noChangeArrowheads="1"/>
          </p:cNvPicPr>
          <p:nvPr>
            <p:ph type="pic" sz="quarter" idx="11"/>
          </p:nvPr>
        </p:nvPicPr>
        <p:blipFill>
          <a:blip r:embed="rId3" cstate="screen"/>
          <a:srcRect l="11" r="1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b="1" dirty="0" smtClean="0">
                <a:latin typeface="News Gothic MT" panose="020B0504020203020204" pitchFamily="34" charset="0"/>
              </a:rPr>
              <a:t>BUENOS AIRES  </a:t>
            </a:r>
            <a:r>
              <a:rPr lang="fr-FR" b="1" dirty="0" smtClean="0">
                <a:latin typeface="News Gothic MT" panose="020B0504020203020204" pitchFamily="34" charset="0"/>
                <a:sym typeface="Wingdings"/>
              </a:rPr>
              <a:t></a:t>
            </a:r>
            <a:r>
              <a:rPr lang="es-ES" b="1" dirty="0" smtClean="0">
                <a:latin typeface="News Gothic MT" panose="020B0504020203020204" pitchFamily="34" charset="0"/>
              </a:rPr>
              <a:t>  SALTA / CAFAYATE            </a:t>
            </a:r>
            <a:endParaRPr lang="fr-FR" b="1" dirty="0">
              <a:latin typeface="News Gothic MT" panose="020B0504020203020204" pitchFamily="34" charset="0"/>
            </a:endParaRPr>
          </a:p>
        </p:txBody>
      </p:sp>
      <p:sp>
        <p:nvSpPr>
          <p:cNvPr id="3" name="Espace réservé du texte 2"/>
          <p:cNvSpPr>
            <a:spLocks noGrp="1"/>
          </p:cNvSpPr>
          <p:nvPr>
            <p:ph type="body" sz="quarter" idx="10"/>
          </p:nvPr>
        </p:nvSpPr>
        <p:spPr/>
        <p:txBody>
          <a:bodyPr/>
          <a:lstStyle/>
          <a:p>
            <a:r>
              <a:rPr lang="fr-FR" dirty="0" smtClean="0">
                <a:latin typeface="Nissan AG ExtdLight" panose="02000504080000020003" pitchFamily="2" charset="0"/>
              </a:rPr>
              <a:t>ARGENTINE</a:t>
            </a:r>
            <a:endParaRPr lang="fr-FR" dirty="0">
              <a:latin typeface="Nissan AG ExtdLight" panose="02000504080000020003" pitchFamily="2" charset="0"/>
            </a:endParaRPr>
          </a:p>
        </p:txBody>
      </p:sp>
      <p:sp>
        <p:nvSpPr>
          <p:cNvPr id="4" name="Espace réservé du texte 3"/>
          <p:cNvSpPr>
            <a:spLocks noGrp="1"/>
          </p:cNvSpPr>
          <p:nvPr>
            <p:ph type="body" sz="quarter" idx="13"/>
          </p:nvPr>
        </p:nvSpPr>
        <p:spPr/>
        <p:txBody>
          <a:bodyPr/>
          <a:lstStyle/>
          <a:p>
            <a:pPr lvl="0"/>
            <a:r>
              <a:rPr lang="fr-FR" sz="1200" dirty="0" smtClean="0">
                <a:latin typeface="News Gothic MT" panose="020B0504020203020204" pitchFamily="34" charset="0"/>
              </a:rPr>
              <a:t>Vol Buenos Aires / Salta</a:t>
            </a:r>
          </a:p>
          <a:p>
            <a:pPr lvl="0"/>
            <a:r>
              <a:rPr lang="fr-FR" sz="1200" dirty="0" smtClean="0">
                <a:latin typeface="News Gothic MT" panose="020B0504020203020204" pitchFamily="34" charset="0"/>
              </a:rPr>
              <a:t>Route pour Cafayate</a:t>
            </a:r>
          </a:p>
          <a:p>
            <a:pPr lvl="0"/>
            <a:r>
              <a:rPr lang="fr-FR" sz="1200" dirty="0" smtClean="0">
                <a:latin typeface="News Gothic MT" panose="020B0504020203020204" pitchFamily="34" charset="0"/>
              </a:rPr>
              <a:t>Déjeuner à la Bodega Piatelli</a:t>
            </a:r>
          </a:p>
          <a:p>
            <a:pPr lvl="0"/>
            <a:r>
              <a:rPr lang="fr-FR" sz="1200" dirty="0" smtClean="0">
                <a:latin typeface="News Gothic MT" panose="020B0504020203020204" pitchFamily="34" charset="0"/>
              </a:rPr>
              <a:t>Les paysages de western de la quebrada de Las Conchas</a:t>
            </a: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lvl="0"/>
            <a:endParaRPr lang="fr-FR" dirty="0" smtClean="0">
              <a:latin typeface="News Gothic MT" panose="020B0504020203020204" pitchFamily="34" charset="0"/>
            </a:endParaRPr>
          </a:p>
          <a:p>
            <a:pPr>
              <a:buNone/>
            </a:pPr>
            <a:r>
              <a:rPr lang="fr-FR" sz="1200" b="0" i="1" dirty="0" smtClean="0">
                <a:latin typeface="News Gothic MT" panose="020B0504020203020204" pitchFamily="34" charset="0"/>
              </a:rPr>
              <a:t>Kilométrage sur votre journée : 190 km (Salta/Cafayate)</a:t>
            </a:r>
          </a:p>
          <a:p>
            <a:pPr lvl="0"/>
            <a:endParaRPr lang="fr-FR" dirty="0" smtClean="0">
              <a:latin typeface="News Gothic MT" panose="020B0504020203020204" pitchFamily="34" charset="0"/>
            </a:endParaRPr>
          </a:p>
          <a:p>
            <a:endParaRPr lang="fr-FR" dirty="0">
              <a:latin typeface="News Gothic MT" panose="020B0504020203020204" pitchFamily="34" charset="0"/>
            </a:endParaRPr>
          </a:p>
        </p:txBody>
      </p:sp>
      <p:sp>
        <p:nvSpPr>
          <p:cNvPr id="5" name="Espace réservé du texte 4"/>
          <p:cNvSpPr>
            <a:spLocks noGrp="1"/>
          </p:cNvSpPr>
          <p:nvPr>
            <p:ph type="body" sz="quarter" idx="14"/>
          </p:nvPr>
        </p:nvSpPr>
        <p:spPr/>
        <p:txBody>
          <a:bodyPr/>
          <a:lstStyle/>
          <a:p>
            <a:pPr lvl="1"/>
            <a:r>
              <a:rPr lang="fr-FR" i="1" dirty="0" smtClean="0">
                <a:solidFill>
                  <a:schemeClr val="tx2"/>
                </a:solidFill>
                <a:latin typeface="News Gothic MT" panose="020B0504020203020204" pitchFamily="34" charset="0"/>
              </a:rPr>
              <a:t>Petit déjeuner </a:t>
            </a:r>
          </a:p>
          <a:p>
            <a:pPr lvl="1"/>
            <a:r>
              <a:rPr lang="fr-FR" dirty="0" smtClean="0">
                <a:latin typeface="News Gothic MT" panose="020B0504020203020204" pitchFamily="34" charset="0"/>
              </a:rPr>
              <a:t> </a:t>
            </a:r>
          </a:p>
          <a:p>
            <a:pPr lvl="1"/>
            <a:r>
              <a:rPr lang="fr-FR" b="1" dirty="0" smtClean="0">
                <a:latin typeface="News Gothic MT" panose="020B0504020203020204" pitchFamily="34" charset="0"/>
              </a:rPr>
              <a:t>Au cœur des paysages somptueux des Andes. </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Départ matinal vers l’aéroport de Buenos Aires, assistance aux formalités d’enregistrement.</a:t>
            </a:r>
          </a:p>
          <a:p>
            <a:pPr lvl="1"/>
            <a:r>
              <a:rPr lang="fr-FR" dirty="0" smtClean="0">
                <a:latin typeface="News Gothic MT" panose="020B0504020203020204" pitchFamily="34" charset="0"/>
              </a:rPr>
              <a:t>Envol pour Salta  </a:t>
            </a:r>
            <a:r>
              <a:rPr lang="fr-FR" i="1" dirty="0" smtClean="0">
                <a:solidFill>
                  <a:schemeClr val="bg1">
                    <a:lumMod val="50000"/>
                  </a:schemeClr>
                </a:solidFill>
                <a:latin typeface="News Gothic MT" panose="020B0504020203020204" pitchFamily="34" charset="0"/>
              </a:rPr>
              <a:t>(horaire prévu à ce jour : 06h50 / 09h05).</a:t>
            </a:r>
          </a:p>
          <a:p>
            <a:pPr lvl="1"/>
            <a:endParaRPr lang="fr-FR" dirty="0" smtClean="0">
              <a:latin typeface="News Gothic MT" panose="020B0504020203020204" pitchFamily="34" charset="0"/>
            </a:endParaRPr>
          </a:p>
          <a:p>
            <a:pPr lvl="1"/>
            <a:r>
              <a:rPr lang="fr-FR" i="0" dirty="0" smtClean="0">
                <a:solidFill>
                  <a:schemeClr val="tx1"/>
                </a:solidFill>
                <a:latin typeface="News Gothic MT" panose="020B0504020203020204" pitchFamily="34" charset="0"/>
              </a:rPr>
              <a:t>A l´arrivée, </a:t>
            </a:r>
            <a:r>
              <a:rPr lang="fr-FR" dirty="0" smtClean="0">
                <a:latin typeface="News Gothic MT" panose="020B0504020203020204" pitchFamily="34" charset="0"/>
              </a:rPr>
              <a:t>départ immédiat sur les chemins andins. Passage par des </a:t>
            </a:r>
            <a:r>
              <a:rPr lang="fr-FR" i="0" dirty="0" smtClean="0">
                <a:solidFill>
                  <a:schemeClr val="tx1"/>
                </a:solidFill>
                <a:latin typeface="News Gothic MT" panose="020B0504020203020204" pitchFamily="34" charset="0"/>
              </a:rPr>
              <a:t>paysages désertiques et de montagnes, chefs-d’œuvre multicolores façonnés par le vent, baignés d’une belle lumière dont la beauté augmente à l’amorce de chaque virage.</a:t>
            </a:r>
          </a:p>
          <a:p>
            <a:pPr algn="just">
              <a:spcBef>
                <a:spcPts val="0"/>
              </a:spcBef>
              <a:spcAft>
                <a:spcPts val="0"/>
              </a:spcAft>
            </a:pPr>
            <a:r>
              <a:rPr lang="fr-FR" i="0" dirty="0" smtClean="0">
                <a:solidFill>
                  <a:schemeClr val="tx1"/>
                </a:solidFill>
                <a:latin typeface="News Gothic MT" panose="020B0504020203020204" pitchFamily="34" charset="0"/>
              </a:rPr>
              <a:t>Soudain le relief devient une véritable sculpture. Le long Canyon de la Quebrada de Las Conchas dévoile d’étranges formations rocheuses.</a:t>
            </a:r>
          </a:p>
          <a:p>
            <a:pPr algn="just">
              <a:spcBef>
                <a:spcPts val="0"/>
              </a:spcBef>
              <a:spcAft>
                <a:spcPts val="0"/>
              </a:spcAft>
            </a:pPr>
            <a:r>
              <a:rPr lang="fr-FR" i="0" dirty="0" smtClean="0">
                <a:solidFill>
                  <a:schemeClr val="tx1"/>
                </a:solidFill>
                <a:latin typeface="News Gothic MT" panose="020B0504020203020204" pitchFamily="34" charset="0"/>
              </a:rPr>
              <a:t>Un univers stupéfiant avec de part et d’autre de la route le contraste des couleurs, de l’ocre gris au rouge plus vif. </a:t>
            </a:r>
          </a:p>
          <a:p>
            <a:pPr algn="just">
              <a:spcBef>
                <a:spcPts val="0"/>
              </a:spcBef>
              <a:spcAft>
                <a:spcPts val="0"/>
              </a:spcAft>
            </a:pPr>
            <a:r>
              <a:rPr lang="fr-FR" i="0" dirty="0" smtClean="0">
                <a:solidFill>
                  <a:schemeClr val="tx1"/>
                </a:solidFill>
                <a:latin typeface="News Gothic MT" panose="020B0504020203020204" pitchFamily="34" charset="0"/>
              </a:rPr>
              <a:t>Tout au long de la route s’égrènent des sculptures naturelles aux noms évocateurs : Los Castillos (les Châteaux), El Obélisco, El Sapo (le crapaud), la Garganta del Diablo (le gorge du diable), un vrai paysage de western ! </a:t>
            </a:r>
          </a:p>
          <a:p>
            <a:pPr algn="just">
              <a:spcBef>
                <a:spcPts val="600"/>
              </a:spcBef>
            </a:pPr>
            <a:r>
              <a:rPr lang="fr-FR" i="0" dirty="0" smtClean="0">
                <a:solidFill>
                  <a:schemeClr val="tx1"/>
                </a:solidFill>
                <a:latin typeface="News Gothic MT" panose="020B0504020203020204" pitchFamily="34" charset="0"/>
              </a:rPr>
              <a:t>Le ruban de route s’étire à l’infini quand enfin Cafayate apparaît, au cœur des Vallées Calchaquies. Nichée à 1700m d’altitude, cette ville de style colonial est le principal centre commercial de cette  région viticole.</a:t>
            </a:r>
          </a:p>
          <a:p>
            <a:pPr lvl="1"/>
            <a:r>
              <a:rPr lang="fr-FR" i="1" dirty="0" smtClean="0">
                <a:solidFill>
                  <a:schemeClr val="accent4"/>
                </a:solidFill>
                <a:latin typeface="News Gothic MT" panose="020B0504020203020204" pitchFamily="34" charset="0"/>
              </a:rPr>
              <a:t>Déjeuner</a:t>
            </a:r>
            <a:r>
              <a:rPr lang="fr-FR" dirty="0" smtClean="0">
                <a:latin typeface="News Gothic MT" panose="020B0504020203020204" pitchFamily="34" charset="0"/>
              </a:rPr>
              <a:t> dans la superbe Bodega Piatelli. </a:t>
            </a:r>
          </a:p>
          <a:p>
            <a:pPr lvl="1"/>
            <a:r>
              <a:rPr lang="fr-FR" dirty="0" smtClean="0">
                <a:latin typeface="News Gothic MT" panose="020B0504020203020204" pitchFamily="34" charset="0"/>
              </a:rPr>
              <a:t>Ce sera l’occasion également l’occasion de déguster le «Torrontès», cépage emblématique de la région, un vin blanc sec, assez parfumé, sans oublier le fameux Malbec.</a:t>
            </a:r>
          </a:p>
          <a:p>
            <a:pPr lvl="1"/>
            <a:endParaRPr lang="fr-FR" dirty="0" smtClean="0">
              <a:latin typeface="News Gothic MT" panose="020B0504020203020204" pitchFamily="34" charset="0"/>
            </a:endParaRPr>
          </a:p>
          <a:p>
            <a:pPr lvl="1"/>
            <a:r>
              <a:rPr lang="fr-FR" dirty="0" smtClean="0">
                <a:latin typeface="News Gothic MT" panose="020B0504020203020204" pitchFamily="34" charset="0"/>
              </a:rPr>
              <a:t>Fin d’après-midi libre. </a:t>
            </a:r>
          </a:p>
          <a:p>
            <a:pPr lvl="1"/>
            <a:endParaRPr lang="fr-FR" i="1" dirty="0" smtClean="0">
              <a:solidFill>
                <a:schemeClr val="accent4"/>
              </a:solidFill>
              <a:latin typeface="News Gothic MT" panose="020B0504020203020204" pitchFamily="34" charset="0"/>
            </a:endParaRPr>
          </a:p>
          <a:p>
            <a:pPr lvl="1"/>
            <a:r>
              <a:rPr lang="fr-FR" i="1" dirty="0" smtClean="0">
                <a:solidFill>
                  <a:schemeClr val="tx2"/>
                </a:solidFill>
                <a:latin typeface="News Gothic MT" panose="020B0504020203020204" pitchFamily="34" charset="0"/>
              </a:rPr>
              <a:t>Dîner dans un restaurant à proximité de votre hôtel. </a:t>
            </a:r>
          </a:p>
          <a:p>
            <a:pPr lvl="2" algn="just"/>
            <a:endParaRPr lang="fr-FR" dirty="0" smtClean="0">
              <a:latin typeface="News Gothic MT" panose="020B0504020203020204" pitchFamily="34" charset="0"/>
            </a:endParaRPr>
          </a:p>
          <a:p>
            <a:pPr lvl="2" algn="just"/>
            <a:r>
              <a:rPr lang="fr-FR" dirty="0" smtClean="0">
                <a:latin typeface="News Gothic MT" panose="020B0504020203020204" pitchFamily="34" charset="0"/>
              </a:rPr>
              <a:t>Logement à l’hôtel à Cafayate. </a:t>
            </a:r>
          </a:p>
          <a:p>
            <a:endParaRPr lang="fr-FR" sz="1050" dirty="0" smtClean="0">
              <a:latin typeface="News Gothic MT" panose="020B0504020203020204" pitchFamily="34" charset="0"/>
            </a:endParaRPr>
          </a:p>
          <a:p>
            <a:endParaRPr lang="fr-FR" sz="1050" dirty="0" smtClean="0">
              <a:latin typeface="News Gothic MT" panose="020B0504020203020204" pitchFamily="34" charset="0"/>
            </a:endParaRPr>
          </a:p>
          <a:p>
            <a:r>
              <a:rPr lang="fr-FR" dirty="0" smtClean="0">
                <a:latin typeface="News Gothic MT" panose="020B0504020203020204" pitchFamily="34" charset="0"/>
              </a:rPr>
              <a:t> </a:t>
            </a:r>
            <a:endParaRPr lang="fr-FR" sz="1050" dirty="0" smtClean="0">
              <a:latin typeface="News Gothic MT" panose="020B0504020203020204" pitchFamily="34" charset="0"/>
            </a:endParaRPr>
          </a:p>
        </p:txBody>
      </p:sp>
      <p:sp>
        <p:nvSpPr>
          <p:cNvPr id="7" name="Espace réservé du texte 6"/>
          <p:cNvSpPr>
            <a:spLocks noGrp="1"/>
          </p:cNvSpPr>
          <p:nvPr>
            <p:ph type="body" sz="quarter" idx="15"/>
          </p:nvPr>
        </p:nvSpPr>
        <p:spPr/>
        <p:txBody>
          <a:bodyPr/>
          <a:lstStyle/>
          <a:p>
            <a:r>
              <a:rPr lang="fr-FR" dirty="0" smtClean="0">
                <a:latin typeface="News Gothic MT" panose="020B0504020203020204" pitchFamily="34" charset="0"/>
              </a:rPr>
              <a:t>Jour n°3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VDM Programme Groupes v1c">
  <a:themeElements>
    <a:clrScheme name="Personnalisé 1">
      <a:dk1>
        <a:srgbClr val="000000"/>
      </a:dk1>
      <a:lt1>
        <a:srgbClr val="FFFFFF"/>
      </a:lt1>
      <a:dk2>
        <a:srgbClr val="96C11F"/>
      </a:dk2>
      <a:lt2>
        <a:srgbClr val="F5F5F5"/>
      </a:lt2>
      <a:accent1>
        <a:srgbClr val="333434"/>
      </a:accent1>
      <a:accent2>
        <a:srgbClr val="96C11F"/>
      </a:accent2>
      <a:accent3>
        <a:srgbClr val="333434"/>
      </a:accent3>
      <a:accent4>
        <a:srgbClr val="F5F5F5"/>
      </a:accent4>
      <a:accent5>
        <a:srgbClr val="96C11F"/>
      </a:accent5>
      <a:accent6>
        <a:srgbClr val="333434"/>
      </a:accent6>
      <a:hlink>
        <a:srgbClr val="333434"/>
      </a:hlink>
      <a:folHlink>
        <a:srgbClr val="96C11F"/>
      </a:folHlink>
    </a:clrScheme>
    <a:fontScheme name="VDM_Polices">
      <a:majorFont>
        <a:latin typeface="Neutra Display Titling"/>
        <a:ea typeface=""/>
        <a:cs typeface="Arial"/>
      </a:majorFont>
      <a:minorFont>
        <a:latin typeface="Neutra Tex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bg1"/>
            </a:solidFill>
            <a:effectLst/>
            <a:latin typeface="+mn-lt"/>
            <a:cs typeface="Arial" charset="0"/>
          </a:defRPr>
        </a:defPPr>
      </a:lstStyle>
    </a:spDef>
    <a:lnDef>
      <a:spPr bwMode="auto">
        <a:noFill/>
        <a:ln w="9525" cap="flat" cmpd="sng" algn="ctr">
          <a:solidFill>
            <a:schemeClr val="accent2"/>
          </a:solidFill>
          <a:prstDash val="solid"/>
          <a:round/>
          <a:headEnd type="none" w="med" len="med"/>
          <a:tailEnd type="none" w="med" len="med"/>
        </a:ln>
        <a:effectLst/>
      </a:spPr>
      <a:bodyPr/>
      <a:lstStyle/>
    </a:lnDef>
    <a:txDef>
      <a:spPr>
        <a:noFill/>
      </a:spPr>
      <a:bodyPr wrap="square" lIns="36000" tIns="0" rIns="36000" bIns="0" rtlCol="0">
        <a:spAutoFit/>
      </a:bodyPr>
      <a:lstStyle>
        <a:defPPr>
          <a:defRPr b="0" smtClean="0">
            <a:solidFill>
              <a:schemeClr val="tx1"/>
            </a:solidFill>
            <a:latin typeface="+mn-lt"/>
          </a:defRPr>
        </a:defPPr>
      </a:lstStyle>
    </a:txDef>
  </a:objectDefaults>
  <a:extraClrSchemeLst>
    <a:extraClrScheme>
      <a:clrScheme name="VDM_G_Intro &amp; Contenu 1">
        <a:dk1>
          <a:srgbClr val="000000"/>
        </a:dk1>
        <a:lt1>
          <a:srgbClr val="FFFFFF"/>
        </a:lt1>
        <a:dk2>
          <a:srgbClr val="629A9C"/>
        </a:dk2>
        <a:lt2>
          <a:srgbClr val="E7E3E2"/>
        </a:lt2>
        <a:accent1>
          <a:srgbClr val="8B766F"/>
        </a:accent1>
        <a:accent2>
          <a:srgbClr val="629A9C"/>
        </a:accent2>
        <a:accent3>
          <a:srgbClr val="FFFFFF"/>
        </a:accent3>
        <a:accent4>
          <a:srgbClr val="000000"/>
        </a:accent4>
        <a:accent5>
          <a:srgbClr val="C4BDBB"/>
        </a:accent5>
        <a:accent6>
          <a:srgbClr val="588B8D"/>
        </a:accent6>
        <a:hlink>
          <a:srgbClr val="8B766F"/>
        </a:hlink>
        <a:folHlink>
          <a:srgbClr val="629A9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VDM Programme Groupes v1c</Template>
  <TotalTime>2099</TotalTime>
  <Words>3001</Words>
  <Application>Microsoft Office PowerPoint</Application>
  <PresentationFormat>Personnalisé</PresentationFormat>
  <Paragraphs>574</Paragraphs>
  <Slides>35</Slides>
  <Notes>0</Notes>
  <HiddenSlides>1</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35</vt:i4>
      </vt:variant>
    </vt:vector>
  </HeadingPairs>
  <TitlesOfParts>
    <vt:vector size="46" baseType="lpstr">
      <vt:lpstr>Arial</vt:lpstr>
      <vt:lpstr>Neutra Display</vt:lpstr>
      <vt:lpstr>Neutra Display Titling</vt:lpstr>
      <vt:lpstr>Neutra Text</vt:lpstr>
      <vt:lpstr>Neutra Text Light Alt</vt:lpstr>
      <vt:lpstr>News Gothic MT</vt:lpstr>
      <vt:lpstr>Nissan AG ExtdLight</vt:lpstr>
      <vt:lpstr>Symbol</vt:lpstr>
      <vt:lpstr>Times New Roman</vt:lpstr>
      <vt:lpstr>Wingdings</vt:lpstr>
      <vt:lpstr>1_VDM Programme Groupes v1c</vt:lpstr>
      <vt:lpstr>TANGO,  ANDES &amp; PATAGOnie</vt:lpstr>
      <vt:lpstr> “ TANGO, ANDES &amp; PATAGONIE ”</vt:lpstr>
      <vt:lpstr>LE CHARME DISCRET DE L'INTESTIN "TOUT SUR UN ORGANE MAL AIME..."</vt:lpstr>
      <vt:lpstr>LE CHARME DISCRET DE L'INTESTIN "TOUT SUR UN ORGANE MAL AIME..."</vt:lpstr>
      <vt:lpstr>PARIS    BUENOS AIRES          </vt:lpstr>
      <vt:lpstr>Présentation PowerPoint</vt:lpstr>
      <vt:lpstr>BUENOS AIRES                         </vt:lpstr>
      <vt:lpstr>Présentation PowerPoint</vt:lpstr>
      <vt:lpstr>BUENOS AIRES    SALTA / CAFAYATE            </vt:lpstr>
      <vt:lpstr>Présentation PowerPoint</vt:lpstr>
      <vt:lpstr>Cafayate  / molinos / cachi </vt:lpstr>
      <vt:lpstr>Présentation PowerPoint</vt:lpstr>
      <vt:lpstr>cachi  / salta                    </vt:lpstr>
      <vt:lpstr>Présentation PowerPoint</vt:lpstr>
      <vt:lpstr>Salta    BUENOS AIRES    EL CALAFATE                    </vt:lpstr>
      <vt:lpstr>Présentation PowerPoint</vt:lpstr>
      <vt:lpstr>EL CALAFATE  ESTANCIA NIBEPO AIKE / EL CALAFATE         </vt:lpstr>
      <vt:lpstr>Présentation PowerPoint</vt:lpstr>
      <vt:lpstr>EL CALAFATE  / LAGO ARGENTINO / EL CALAFATE         </vt:lpstr>
      <vt:lpstr>Présentation PowerPoint</vt:lpstr>
      <vt:lpstr>EL CALAFATE  / parc de TORRE DEL PAINE / EL CALAFATE         </vt:lpstr>
      <vt:lpstr>Présentation PowerPoint</vt:lpstr>
      <vt:lpstr>EL CALAFATE  / PERITO MORENO    buenos aires       </vt:lpstr>
      <vt:lpstr>Présentation PowerPoint</vt:lpstr>
      <vt:lpstr>BUENOS AIRES                   </vt:lpstr>
      <vt:lpstr>Présentation PowerPoint</vt:lpstr>
      <vt:lpstr>BUENOS AIRES  ( TIGRE &amp; DELTA DU PARANA )   PARIS         </vt:lpstr>
      <vt:lpstr>Présentation PowerPoint</vt:lpstr>
      <vt:lpstr>PARIS                                         </vt:lpstr>
      <vt:lpstr>Vos hôtels durant le séjour</vt:lpstr>
      <vt:lpstr>Formalités administratives &amp; Sanitaires</vt:lpstr>
      <vt:lpstr>Circuit « TANGO, ANDES &amp; Patagonie »  13 jours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Surtitre</dc:title>
  <dc:creator>mnguyen</dc:creator>
  <cp:lastModifiedBy>Alix Barets</cp:lastModifiedBy>
  <cp:revision>405</cp:revision>
  <dcterms:created xsi:type="dcterms:W3CDTF">2014-12-02T14:14:03Z</dcterms:created>
  <dcterms:modified xsi:type="dcterms:W3CDTF">2016-11-25T12:28:33Z</dcterms:modified>
</cp:coreProperties>
</file>