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9"/>
  </p:notesMasterIdLst>
  <p:sldIdLst>
    <p:sldId id="307" r:id="rId2"/>
    <p:sldId id="261" r:id="rId3"/>
    <p:sldId id="309" r:id="rId4"/>
    <p:sldId id="310" r:id="rId5"/>
    <p:sldId id="257" r:id="rId6"/>
    <p:sldId id="292" r:id="rId7"/>
    <p:sldId id="295" r:id="rId8"/>
    <p:sldId id="305" r:id="rId9"/>
    <p:sldId id="303" r:id="rId10"/>
    <p:sldId id="304" r:id="rId11"/>
    <p:sldId id="291" r:id="rId12"/>
    <p:sldId id="293" r:id="rId13"/>
    <p:sldId id="288" r:id="rId14"/>
    <p:sldId id="289" r:id="rId15"/>
    <p:sldId id="302" r:id="rId16"/>
    <p:sldId id="306" r:id="rId17"/>
    <p:sldId id="262" r:id="rId18"/>
  </p:sldIdLst>
  <p:sldSz cx="7561263" cy="10693400"/>
  <p:notesSz cx="6811963" cy="9942513"/>
  <p:defaultTextStyle>
    <a:defPPr>
      <a:defRPr lang="fr-FR"/>
    </a:defPPr>
    <a:lvl1pPr algn="l" rtl="0" fontAlgn="base">
      <a:spcBef>
        <a:spcPct val="0"/>
      </a:spcBef>
      <a:spcAft>
        <a:spcPct val="0"/>
      </a:spcAft>
      <a:defRPr sz="1400" b="1" kern="1200">
        <a:solidFill>
          <a:schemeClr val="tx2"/>
        </a:solidFill>
        <a:latin typeface="Neutra Display" pitchFamily="50" charset="0"/>
        <a:ea typeface="+mn-ea"/>
        <a:cs typeface="Arial" charset="0"/>
      </a:defRPr>
    </a:lvl1pPr>
    <a:lvl2pPr marL="457200" algn="l" rtl="0" fontAlgn="base">
      <a:spcBef>
        <a:spcPct val="0"/>
      </a:spcBef>
      <a:spcAft>
        <a:spcPct val="0"/>
      </a:spcAft>
      <a:defRPr sz="1400" b="1" kern="1200">
        <a:solidFill>
          <a:schemeClr val="tx2"/>
        </a:solidFill>
        <a:latin typeface="Neutra Display" pitchFamily="50" charset="0"/>
        <a:ea typeface="+mn-ea"/>
        <a:cs typeface="Arial" charset="0"/>
      </a:defRPr>
    </a:lvl2pPr>
    <a:lvl3pPr marL="914400" algn="l" rtl="0" fontAlgn="base">
      <a:spcBef>
        <a:spcPct val="0"/>
      </a:spcBef>
      <a:spcAft>
        <a:spcPct val="0"/>
      </a:spcAft>
      <a:defRPr sz="1400" b="1" kern="1200">
        <a:solidFill>
          <a:schemeClr val="tx2"/>
        </a:solidFill>
        <a:latin typeface="Neutra Display" pitchFamily="50" charset="0"/>
        <a:ea typeface="+mn-ea"/>
        <a:cs typeface="Arial" charset="0"/>
      </a:defRPr>
    </a:lvl3pPr>
    <a:lvl4pPr marL="1371600" algn="l" rtl="0" fontAlgn="base">
      <a:spcBef>
        <a:spcPct val="0"/>
      </a:spcBef>
      <a:spcAft>
        <a:spcPct val="0"/>
      </a:spcAft>
      <a:defRPr sz="1400" b="1" kern="1200">
        <a:solidFill>
          <a:schemeClr val="tx2"/>
        </a:solidFill>
        <a:latin typeface="Neutra Display" pitchFamily="50" charset="0"/>
        <a:ea typeface="+mn-ea"/>
        <a:cs typeface="Arial" charset="0"/>
      </a:defRPr>
    </a:lvl4pPr>
    <a:lvl5pPr marL="1828800" algn="l" rtl="0" fontAlgn="base">
      <a:spcBef>
        <a:spcPct val="0"/>
      </a:spcBef>
      <a:spcAft>
        <a:spcPct val="0"/>
      </a:spcAft>
      <a:defRPr sz="1400" b="1" kern="1200">
        <a:solidFill>
          <a:schemeClr val="tx2"/>
        </a:solidFill>
        <a:latin typeface="Neutra Display" pitchFamily="50" charset="0"/>
        <a:ea typeface="+mn-ea"/>
        <a:cs typeface="Arial" charset="0"/>
      </a:defRPr>
    </a:lvl5pPr>
    <a:lvl6pPr marL="2286000" algn="l" defTabSz="914400" rtl="0" eaLnBrk="1" latinLnBrk="0" hangingPunct="1">
      <a:defRPr sz="1400" b="1" kern="1200">
        <a:solidFill>
          <a:schemeClr val="tx2"/>
        </a:solidFill>
        <a:latin typeface="Neutra Display" pitchFamily="50" charset="0"/>
        <a:ea typeface="+mn-ea"/>
        <a:cs typeface="Arial" charset="0"/>
      </a:defRPr>
    </a:lvl6pPr>
    <a:lvl7pPr marL="2743200" algn="l" defTabSz="914400" rtl="0" eaLnBrk="1" latinLnBrk="0" hangingPunct="1">
      <a:defRPr sz="1400" b="1" kern="1200">
        <a:solidFill>
          <a:schemeClr val="tx2"/>
        </a:solidFill>
        <a:latin typeface="Neutra Display" pitchFamily="50" charset="0"/>
        <a:ea typeface="+mn-ea"/>
        <a:cs typeface="Arial" charset="0"/>
      </a:defRPr>
    </a:lvl7pPr>
    <a:lvl8pPr marL="3200400" algn="l" defTabSz="914400" rtl="0" eaLnBrk="1" latinLnBrk="0" hangingPunct="1">
      <a:defRPr sz="1400" b="1" kern="1200">
        <a:solidFill>
          <a:schemeClr val="tx2"/>
        </a:solidFill>
        <a:latin typeface="Neutra Display" pitchFamily="50" charset="0"/>
        <a:ea typeface="+mn-ea"/>
        <a:cs typeface="Arial" charset="0"/>
      </a:defRPr>
    </a:lvl8pPr>
    <a:lvl9pPr marL="3657600" algn="l" defTabSz="914400" rtl="0" eaLnBrk="1" latinLnBrk="0" hangingPunct="1">
      <a:defRPr sz="1400" b="1" kern="1200">
        <a:solidFill>
          <a:schemeClr val="tx2"/>
        </a:solidFill>
        <a:latin typeface="Neutra Display" pitchFamily="50" charset="0"/>
        <a:ea typeface="+mn-ea"/>
        <a:cs typeface="Arial" charset="0"/>
      </a:defRPr>
    </a:lvl9pPr>
  </p:defaultTextStyle>
  <p:extLst>
    <p:ext uri="{EFAFB233-063F-42B5-8137-9DF3F51BA10A}">
      <p15:sldGuideLst xmlns:p15="http://schemas.microsoft.com/office/powerpoint/2012/main">
        <p15:guide id="1" orient="horz" pos="3368">
          <p15:clr>
            <a:srgbClr val="A4A3A4"/>
          </p15:clr>
        </p15:guide>
        <p15:guide id="2" orient="horz" pos="692">
          <p15:clr>
            <a:srgbClr val="A4A3A4"/>
          </p15:clr>
        </p15:guide>
        <p15:guide id="3" orient="horz" pos="6407">
          <p15:clr>
            <a:srgbClr val="A4A3A4"/>
          </p15:clr>
        </p15:guide>
        <p15:guide id="4" orient="horz" pos="2234">
          <p15:clr>
            <a:srgbClr val="A4A3A4"/>
          </p15:clr>
        </p15:guide>
        <p15:guide id="5" orient="horz" pos="1599">
          <p15:clr>
            <a:srgbClr val="A4A3A4"/>
          </p15:clr>
        </p15:guide>
        <p15:guide id="6" orient="horz" pos="238">
          <p15:clr>
            <a:srgbClr val="A4A3A4"/>
          </p15:clr>
        </p15:guide>
        <p15:guide id="7" pos="2381">
          <p15:clr>
            <a:srgbClr val="A4A3A4"/>
          </p15:clr>
        </p15:guide>
        <p15:guide id="8" pos="226">
          <p15:clr>
            <a:srgbClr val="A4A3A4"/>
          </p15:clr>
        </p15:guide>
        <p15:guide id="9" pos="4536">
          <p15:clr>
            <a:srgbClr val="A4A3A4"/>
          </p15:clr>
        </p15:guide>
        <p15:guide id="10" pos="17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CD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6" autoAdjust="0"/>
    <p:restoredTop sz="94646" autoAdjust="0"/>
  </p:normalViewPr>
  <p:slideViewPr>
    <p:cSldViewPr showGuides="1">
      <p:cViewPr>
        <p:scale>
          <a:sx n="75" d="100"/>
          <a:sy n="75" d="100"/>
        </p:scale>
        <p:origin x="1866" y="-1926"/>
      </p:cViewPr>
      <p:guideLst>
        <p:guide orient="horz" pos="3368"/>
        <p:guide orient="horz" pos="692"/>
        <p:guide orient="horz" pos="6407"/>
        <p:guide orient="horz" pos="2234"/>
        <p:guide orient="horz" pos="1599"/>
        <p:guide orient="horz" pos="238"/>
        <p:guide pos="2381"/>
        <p:guide pos="226"/>
        <p:guide pos="4536"/>
        <p:guide pos="17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9213" y="0"/>
            <a:ext cx="2951162" cy="498475"/>
          </a:xfrm>
          <a:prstGeom prst="rect">
            <a:avLst/>
          </a:prstGeom>
        </p:spPr>
        <p:txBody>
          <a:bodyPr vert="horz" lIns="91440" tIns="45720" rIns="91440" bIns="45720" rtlCol="0"/>
          <a:lstStyle>
            <a:lvl1pPr algn="r">
              <a:defRPr sz="1200"/>
            </a:lvl1pPr>
          </a:lstStyle>
          <a:p>
            <a:fld id="{37BB90E1-9C96-4E25-AFB2-DC84B223D019}" type="datetimeFigureOut">
              <a:rPr lang="fr-FR" smtClean="0"/>
              <a:t>25/11/2016</a:t>
            </a:fld>
            <a:endParaRPr lang="fr-FR"/>
          </a:p>
        </p:txBody>
      </p:sp>
      <p:sp>
        <p:nvSpPr>
          <p:cNvPr id="4" name="Espace réservé de l'image des diapositives 3"/>
          <p:cNvSpPr>
            <a:spLocks noGrp="1" noRot="1" noChangeAspect="1"/>
          </p:cNvSpPr>
          <p:nvPr>
            <p:ph type="sldImg" idx="2"/>
          </p:nvPr>
        </p:nvSpPr>
        <p:spPr>
          <a:xfrm>
            <a:off x="2219325" y="1243013"/>
            <a:ext cx="2373313"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84725"/>
            <a:ext cx="5449887" cy="391477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9213" y="9444038"/>
            <a:ext cx="2951162" cy="498475"/>
          </a:xfrm>
          <a:prstGeom prst="rect">
            <a:avLst/>
          </a:prstGeom>
        </p:spPr>
        <p:txBody>
          <a:bodyPr vert="horz" lIns="91440" tIns="45720" rIns="91440" bIns="45720" rtlCol="0" anchor="b"/>
          <a:lstStyle>
            <a:lvl1pPr algn="r">
              <a:defRPr sz="1200"/>
            </a:lvl1pPr>
          </a:lstStyle>
          <a:p>
            <a:fld id="{92579522-574A-423D-8E83-BAC6FB0E680D}" type="slidenum">
              <a:rPr lang="fr-FR" smtClean="0"/>
              <a:t>‹N°›</a:t>
            </a:fld>
            <a:endParaRPr lang="fr-FR"/>
          </a:p>
        </p:txBody>
      </p:sp>
    </p:spTree>
    <p:extLst>
      <p:ext uri="{BB962C8B-B14F-4D97-AF65-F5344CB8AC3E}">
        <p14:creationId xmlns:p14="http://schemas.microsoft.com/office/powerpoint/2010/main" val="103823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oyageursdumonde.fr/"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8" name="Rectangle 7"/>
          <p:cNvSpPr/>
          <p:nvPr userDrawn="1"/>
        </p:nvSpPr>
        <p:spPr bwMode="auto">
          <a:xfrm>
            <a:off x="1" y="738188"/>
            <a:ext cx="7561262" cy="9955212"/>
          </a:xfrm>
          <a:prstGeom prst="rect">
            <a:avLst/>
          </a:prstGeom>
          <a:solidFill>
            <a:srgbClr val="333434"/>
          </a:solid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2"/>
              </a:solidFill>
              <a:effectLst/>
              <a:latin typeface="Neutra Display" pitchFamily="50" charset="0"/>
              <a:cs typeface="Arial" charset="0"/>
            </a:endParaRPr>
          </a:p>
        </p:txBody>
      </p:sp>
      <p:sp>
        <p:nvSpPr>
          <p:cNvPr id="4098" name="Rectangle 2"/>
          <p:cNvSpPr>
            <a:spLocks noGrp="1" noChangeArrowheads="1"/>
          </p:cNvSpPr>
          <p:nvPr userDrawn="1">
            <p:ph type="ctrTitle"/>
          </p:nvPr>
        </p:nvSpPr>
        <p:spPr>
          <a:xfrm>
            <a:off x="572157" y="1494272"/>
            <a:ext cx="6408000" cy="432048"/>
          </a:xfrm>
        </p:spPr>
        <p:txBody>
          <a:bodyPr lIns="36000" tIns="0" rIns="36000" bIns="0" anchor="b" anchorCtr="0"/>
          <a:lstStyle>
            <a:lvl1pPr>
              <a:defRPr sz="1600">
                <a:solidFill>
                  <a:schemeClr val="bg1"/>
                </a:solidFill>
                <a:latin typeface="News Gothic MT" panose="020B0504020203020204" pitchFamily="34" charset="0"/>
              </a:defRPr>
            </a:lvl1pPr>
          </a:lstStyle>
          <a:p>
            <a:r>
              <a:rPr lang="fr-FR" dirty="0" smtClean="0"/>
              <a:t>Cliquez pour modifier le style du titre</a:t>
            </a:r>
            <a:endParaRPr lang="fr-FR" dirty="0"/>
          </a:p>
        </p:txBody>
      </p:sp>
      <p:sp>
        <p:nvSpPr>
          <p:cNvPr id="4099" name="Rectangle 3"/>
          <p:cNvSpPr>
            <a:spLocks noGrp="1" noChangeArrowheads="1"/>
          </p:cNvSpPr>
          <p:nvPr userDrawn="1">
            <p:ph type="subTitle" idx="1" hasCustomPrompt="1"/>
          </p:nvPr>
        </p:nvSpPr>
        <p:spPr>
          <a:xfrm>
            <a:off x="572157" y="1954895"/>
            <a:ext cx="6408000" cy="612093"/>
          </a:xfrm>
        </p:spPr>
        <p:txBody>
          <a:bodyPr anchor="ctr" anchorCtr="0"/>
          <a:lstStyle>
            <a:lvl1pPr algn="ctr">
              <a:defRPr sz="2800" i="0" cap="all" spc="150" baseline="0">
                <a:solidFill>
                  <a:schemeClr val="bg1"/>
                </a:solidFill>
                <a:latin typeface="Nissan AG ExtdLight" panose="02000504080000020003" pitchFamily="2" charset="0"/>
              </a:defRPr>
            </a:lvl1pPr>
          </a:lstStyle>
          <a:p>
            <a:r>
              <a:rPr lang="fr-FR" dirty="0" smtClean="0"/>
              <a:t>Nom du pays</a:t>
            </a:r>
            <a:endParaRPr lang="fr-FR" dirty="0"/>
          </a:p>
        </p:txBody>
      </p:sp>
      <p:sp>
        <p:nvSpPr>
          <p:cNvPr id="11" name="Espace réservé du texte 6"/>
          <p:cNvSpPr>
            <a:spLocks noGrp="1"/>
          </p:cNvSpPr>
          <p:nvPr userDrawn="1">
            <p:ph type="body" sz="quarter" idx="11" hasCustomPrompt="1"/>
          </p:nvPr>
        </p:nvSpPr>
        <p:spPr>
          <a:xfrm>
            <a:off x="576275" y="2600895"/>
            <a:ext cx="6408712" cy="345505"/>
          </a:xfrm>
        </p:spPr>
        <p:txBody>
          <a:bodyPr anchor="t" anchorCtr="0"/>
          <a:lstStyle>
            <a:lvl1pPr algn="ctr">
              <a:lnSpc>
                <a:spcPct val="100000"/>
              </a:lnSpc>
              <a:defRPr sz="1600" b="0" i="0">
                <a:solidFill>
                  <a:schemeClr val="bg1"/>
                </a:solidFill>
                <a:latin typeface="News Gothic MT" panose="020B0504020203020204" pitchFamily="34" charset="0"/>
              </a:defRPr>
            </a:lvl1pPr>
          </a:lstStyle>
          <a:p>
            <a:pPr lvl="0"/>
            <a:r>
              <a:rPr lang="fr-FR" smtClean="0"/>
              <a:t>Dates</a:t>
            </a:r>
            <a:endParaRPr lang="fr-FR"/>
          </a:p>
        </p:txBody>
      </p:sp>
      <p:sp>
        <p:nvSpPr>
          <p:cNvPr id="14" name="Espace réservé du texte 13"/>
          <p:cNvSpPr>
            <a:spLocks noGrp="1"/>
          </p:cNvSpPr>
          <p:nvPr userDrawn="1">
            <p:ph type="body" sz="quarter" idx="12" hasCustomPrompt="1"/>
          </p:nvPr>
        </p:nvSpPr>
        <p:spPr>
          <a:xfrm>
            <a:off x="572813" y="8293324"/>
            <a:ext cx="3206452" cy="2165943"/>
          </a:xfrm>
        </p:spPr>
        <p:txBody>
          <a:bodyPr anchor="b"/>
          <a:lstStyle>
            <a:lvl1pPr marL="0" algn="ctr">
              <a:lnSpc>
                <a:spcPct val="100000"/>
              </a:lnSpc>
              <a:spcAft>
                <a:spcPts val="0"/>
              </a:spcAft>
              <a:defRPr sz="1900" b="0" i="0" cap="small" baseline="0">
                <a:solidFill>
                  <a:schemeClr val="bg1"/>
                </a:solidFill>
                <a:latin typeface="+mn-lt"/>
              </a:defRPr>
            </a:lvl1pPr>
            <a:lvl2pPr marL="0" algn="ctr">
              <a:lnSpc>
                <a:spcPct val="110000"/>
              </a:lnSpc>
              <a:spcBef>
                <a:spcPts val="5000"/>
              </a:spcBef>
              <a:spcAft>
                <a:spcPts val="0"/>
              </a:spcAft>
              <a:defRPr sz="1050" b="1" i="0" cap="small" baseline="0">
                <a:solidFill>
                  <a:schemeClr val="bg1"/>
                </a:solidFill>
                <a:latin typeface="News Gothic MT" panose="020B0504020203020204" pitchFamily="34" charset="0"/>
              </a:defRPr>
            </a:lvl2pPr>
            <a:lvl3pPr marL="0" algn="ctr">
              <a:lnSpc>
                <a:spcPct val="110000"/>
              </a:lnSpc>
              <a:spcAft>
                <a:spcPts val="0"/>
              </a:spcAft>
              <a:defRPr sz="1050" b="0" i="0">
                <a:solidFill>
                  <a:schemeClr val="bg1"/>
                </a:solidFill>
                <a:latin typeface="News Gothic MT" panose="020B0504020203020204" pitchFamily="34" charset="0"/>
              </a:defRPr>
            </a:lvl3pPr>
            <a:lvl4pPr marL="0" algn="ctr">
              <a:lnSpc>
                <a:spcPct val="110000"/>
              </a:lnSpc>
              <a:spcAft>
                <a:spcPts val="0"/>
              </a:spcAft>
              <a:defRPr sz="1300" b="0" i="0">
                <a:solidFill>
                  <a:schemeClr val="bg1"/>
                </a:solidFill>
              </a:defRPr>
            </a:lvl4pPr>
            <a:lvl5pPr marL="0" algn="ctr">
              <a:lnSpc>
                <a:spcPct val="110000"/>
              </a:lnSpc>
              <a:spcAft>
                <a:spcPts val="0"/>
              </a:spcAft>
              <a:defRPr sz="1300" b="0" i="0">
                <a:solidFill>
                  <a:schemeClr val="bg1"/>
                </a:solidFill>
              </a:defRPr>
            </a:lvl5pPr>
          </a:lstStyle>
          <a:p>
            <a:pPr lvl="1"/>
            <a:r>
              <a:rPr lang="fr-FR" dirty="0" smtClean="0"/>
              <a:t/>
            </a:r>
            <a:br>
              <a:rPr lang="fr-FR" dirty="0" smtClean="0"/>
            </a:br>
            <a:r>
              <a:rPr lang="fr-FR" dirty="0" smtClean="0"/>
              <a:t/>
            </a:r>
            <a:br>
              <a:rPr lang="fr-FR" dirty="0" smtClean="0"/>
            </a:br>
            <a:r>
              <a:rPr lang="fr-FR" dirty="0" smtClean="0"/>
              <a:t>Deuxième niveau</a:t>
            </a:r>
          </a:p>
          <a:p>
            <a:pPr lvl="2"/>
            <a:r>
              <a:rPr lang="fr-FR" dirty="0" smtClean="0"/>
              <a:t>Troisième niveau</a:t>
            </a:r>
            <a:endParaRPr lang="fr-FR" dirty="0"/>
          </a:p>
        </p:txBody>
      </p:sp>
      <p:sp>
        <p:nvSpPr>
          <p:cNvPr id="16" name="Espace réservé pour une image  15"/>
          <p:cNvSpPr>
            <a:spLocks noGrp="1"/>
          </p:cNvSpPr>
          <p:nvPr userDrawn="1">
            <p:ph type="pic" sz="quarter" idx="13"/>
          </p:nvPr>
        </p:nvSpPr>
        <p:spPr>
          <a:xfrm>
            <a:off x="349249" y="3294063"/>
            <a:ext cx="6842125" cy="4248150"/>
          </a:xfrm>
        </p:spPr>
        <p:txBody>
          <a:bodyPr/>
          <a:lstStyle>
            <a:lvl1pPr>
              <a:defRPr i="0">
                <a:solidFill>
                  <a:schemeClr val="bg1"/>
                </a:solidFill>
                <a:latin typeface="News Gothic MT" panose="020B0504020203020204" pitchFamily="34" charset="0"/>
              </a:defRPr>
            </a:lvl1pPr>
          </a:lstStyle>
          <a:p>
            <a:r>
              <a:rPr lang="fr-FR" dirty="0" smtClean="0"/>
              <a:t>Cliquez sur l'icône pour ajouter une image</a:t>
            </a:r>
            <a:endParaRPr lang="fr-FR" dirty="0"/>
          </a:p>
        </p:txBody>
      </p:sp>
      <p:sp>
        <p:nvSpPr>
          <p:cNvPr id="15" name="Espace réservé du texte 13"/>
          <p:cNvSpPr>
            <a:spLocks noGrp="1"/>
          </p:cNvSpPr>
          <p:nvPr>
            <p:ph type="body" sz="quarter" idx="15" hasCustomPrompt="1"/>
          </p:nvPr>
        </p:nvSpPr>
        <p:spPr>
          <a:xfrm>
            <a:off x="3814539" y="8293324"/>
            <a:ext cx="3172473" cy="2165944"/>
          </a:xfrm>
          <a:noFill/>
          <a:ln w="9525">
            <a:noFill/>
            <a:miter lim="800000"/>
            <a:headEnd/>
            <a:tailEnd/>
          </a:ln>
          <a:effectLst/>
        </p:spPr>
        <p:txBody>
          <a:bodyPr vert="horz" wrap="square" lIns="36000" tIns="0" rIns="36000" bIns="0" numCol="1" anchor="b" anchorCtr="0" compatLnSpc="1">
            <a:prstTxWarp prst="textNoShape">
              <a:avLst/>
            </a:prstTxWarp>
          </a:bodyPr>
          <a:lstStyle>
            <a:lvl2pPr>
              <a:defRPr lang="fr-FR" sz="1050" b="1" cap="small" baseline="0" dirty="0" smtClean="0">
                <a:solidFill>
                  <a:schemeClr val="bg1"/>
                </a:solidFill>
                <a:latin typeface="News Gothic MT" panose="020B0504020203020204" pitchFamily="34" charset="0"/>
              </a:defRPr>
            </a:lvl2pPr>
            <a:lvl3pPr>
              <a:defRPr lang="fr-FR" sz="1050" dirty="0">
                <a:solidFill>
                  <a:schemeClr val="bg1"/>
                </a:solidFill>
                <a:latin typeface="News Gothic MT" panose="020B0504020203020204" pitchFamily="34" charset="0"/>
              </a:defRPr>
            </a:lvl3pPr>
          </a:lstStyle>
          <a:p>
            <a:pPr marL="0" lvl="1" algn="ctr">
              <a:lnSpc>
                <a:spcPct val="110000"/>
              </a:lnSpc>
              <a:spcBef>
                <a:spcPts val="5000"/>
              </a:spcBef>
              <a:spcAft>
                <a:spcPts val="0"/>
              </a:spcAft>
            </a:pPr>
            <a:r>
              <a:rPr lang="fr-FR" dirty="0" smtClean="0"/>
              <a:t/>
            </a:r>
            <a:br>
              <a:rPr lang="fr-FR" dirty="0" smtClean="0"/>
            </a:br>
            <a:r>
              <a:rPr lang="fr-FR" dirty="0" smtClean="0"/>
              <a:t/>
            </a:r>
            <a:br>
              <a:rPr lang="fr-FR" dirty="0" smtClean="0"/>
            </a:br>
            <a:r>
              <a:rPr lang="fr-FR" dirty="0" smtClean="0"/>
              <a:t>Deuxième niveau</a:t>
            </a:r>
          </a:p>
          <a:p>
            <a:pPr marL="0" lvl="2" algn="ctr">
              <a:lnSpc>
                <a:spcPct val="110000"/>
              </a:lnSpc>
              <a:spcAft>
                <a:spcPts val="0"/>
              </a:spcAft>
            </a:pPr>
            <a:r>
              <a:rPr lang="fr-FR" dirty="0" smtClean="0"/>
              <a:t>Troisième niveau</a:t>
            </a:r>
            <a:endParaRPr lang="fr-FR" dirty="0"/>
          </a:p>
        </p:txBody>
      </p:sp>
      <p:sp>
        <p:nvSpPr>
          <p:cNvPr id="17" name="Rectangle 16"/>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cxnSp>
        <p:nvCxnSpPr>
          <p:cNvPr id="6" name="Connecteur droit 5"/>
          <p:cNvCxnSpPr/>
          <p:nvPr userDrawn="1"/>
        </p:nvCxnSpPr>
        <p:spPr bwMode="auto">
          <a:xfrm>
            <a:off x="3793757" y="9811196"/>
            <a:ext cx="0" cy="648071"/>
          </a:xfrm>
          <a:prstGeom prst="line">
            <a:avLst/>
          </a:prstGeom>
          <a:noFill/>
          <a:ln w="9525" cap="flat" cmpd="sng" algn="ctr">
            <a:solidFill>
              <a:schemeClr val="accent2"/>
            </a:solidFill>
            <a:prstDash val="solid"/>
            <a:round/>
            <a:headEnd type="none" w="med" len="med"/>
            <a:tailEnd type="none" w="med" len="med"/>
          </a:ln>
          <a:effectLst/>
        </p:spPr>
      </p:cxnSp>
      <p:pic>
        <p:nvPicPr>
          <p:cNvPr id="25" name="Image 24"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839979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e de couverture">
    <p:spTree>
      <p:nvGrpSpPr>
        <p:cNvPr id="1" name=""/>
        <p:cNvGrpSpPr/>
        <p:nvPr/>
      </p:nvGrpSpPr>
      <p:grpSpPr>
        <a:xfrm>
          <a:off x="0" y="0"/>
          <a:ext cx="0" cy="0"/>
          <a:chOff x="0" y="0"/>
          <a:chExt cx="0" cy="0"/>
        </a:xfrm>
      </p:grpSpPr>
      <p:sp>
        <p:nvSpPr>
          <p:cNvPr id="3" name="Rectangle 2"/>
          <p:cNvSpPr/>
          <p:nvPr userDrawn="1"/>
        </p:nvSpPr>
        <p:spPr bwMode="auto">
          <a:xfrm>
            <a:off x="1" y="733730"/>
            <a:ext cx="7561262" cy="9959669"/>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2"/>
              </a:solidFill>
              <a:effectLst/>
              <a:latin typeface="News Gothic MT" panose="020B0504020203020204" pitchFamily="34" charset="0"/>
              <a:cs typeface="Arial" charset="0"/>
            </a:endParaRPr>
          </a:p>
        </p:txBody>
      </p:sp>
      <p:sp>
        <p:nvSpPr>
          <p:cNvPr id="7" name="ZoneTexte 6">
            <a:hlinkClick r:id="rId2"/>
          </p:cNvPr>
          <p:cNvSpPr txBox="1"/>
          <p:nvPr userDrawn="1"/>
        </p:nvSpPr>
        <p:spPr>
          <a:xfrm>
            <a:off x="4526915" y="10254277"/>
            <a:ext cx="2502673" cy="276999"/>
          </a:xfrm>
          <a:prstGeom prst="rect">
            <a:avLst/>
          </a:prstGeom>
          <a:noFill/>
        </p:spPr>
        <p:txBody>
          <a:bodyPr wrap="none" rtlCol="0">
            <a:spAutoFit/>
          </a:bodyPr>
          <a:lstStyle/>
          <a:p>
            <a:pPr algn="ctr"/>
            <a:r>
              <a:rPr lang="fr-FR" sz="1200" b="0" spc="130" baseline="0" dirty="0" smtClean="0">
                <a:solidFill>
                  <a:schemeClr val="bg1"/>
                </a:solidFill>
                <a:latin typeface="News Gothic MT" panose="020B0504020203020204" pitchFamily="34" charset="0"/>
              </a:rPr>
              <a:t>www.voyageursdumonde.fr</a:t>
            </a:r>
            <a:endParaRPr lang="fr-FR" sz="1200" b="0" spc="130" baseline="0" dirty="0">
              <a:solidFill>
                <a:schemeClr val="bg1"/>
              </a:solidFill>
              <a:latin typeface="News Gothic MT" panose="020B0504020203020204" pitchFamily="34" charset="0"/>
            </a:endParaRPr>
          </a:p>
        </p:txBody>
      </p:sp>
      <p:sp>
        <p:nvSpPr>
          <p:cNvPr id="9" name="ZoneTexte 8">
            <a:hlinkClick r:id="rId2"/>
          </p:cNvPr>
          <p:cNvSpPr txBox="1"/>
          <p:nvPr userDrawn="1"/>
        </p:nvSpPr>
        <p:spPr>
          <a:xfrm>
            <a:off x="543798" y="10254276"/>
            <a:ext cx="1843070" cy="276999"/>
          </a:xfrm>
          <a:prstGeom prst="rect">
            <a:avLst/>
          </a:prstGeom>
          <a:noFill/>
        </p:spPr>
        <p:txBody>
          <a:bodyPr wrap="none" rtlCol="0">
            <a:spAutoFit/>
          </a:bodyPr>
          <a:lstStyle/>
          <a:p>
            <a:pPr algn="ctr"/>
            <a:r>
              <a:rPr lang="fr-FR" sz="1200" b="0" spc="130" baseline="0" dirty="0" smtClean="0">
                <a:solidFill>
                  <a:schemeClr val="bg1"/>
                </a:solidFill>
                <a:latin typeface="News Gothic MT" panose="020B0504020203020204" pitchFamily="34" charset="0"/>
              </a:rPr>
              <a:t>www.voyagesfmc.fr</a:t>
            </a:r>
            <a:endParaRPr lang="fr-FR" sz="1200" b="0" spc="130" baseline="0" dirty="0">
              <a:solidFill>
                <a:schemeClr val="bg1"/>
              </a:solidFill>
              <a:latin typeface="News Gothic MT" panose="020B0504020203020204" pitchFamily="34" charset="0"/>
            </a:endParaRPr>
          </a:p>
        </p:txBody>
      </p:sp>
      <p:sp>
        <p:nvSpPr>
          <p:cNvPr id="10" name="Rectangle 9"/>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4" name="Image 13" descr="logo rond.png"/>
          <p:cNvPicPr>
            <a:picLocks noChangeAspect="1"/>
          </p:cNvPicPr>
          <p:nvPr userDrawn="1"/>
        </p:nvPicPr>
        <p:blipFill>
          <a:blip r:embed="rId3" cstate="print"/>
          <a:stretch>
            <a:fillRect/>
          </a:stretch>
        </p:blipFill>
        <p:spPr>
          <a:xfrm>
            <a:off x="6516900" y="24865"/>
            <a:ext cx="684000" cy="684000"/>
          </a:xfrm>
          <a:prstGeom prst="rect">
            <a:avLst/>
          </a:prstGeom>
        </p:spPr>
      </p:pic>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31528965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Visuel Page impaire">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58775" y="933296"/>
            <a:ext cx="6768558" cy="9237816"/>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
        <p:nvSpPr>
          <p:cNvPr id="9" name="Rectangle 8"/>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3" name="Image 12"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41105511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Page impaire">
    <p:spTree>
      <p:nvGrpSpPr>
        <p:cNvPr id="1" name=""/>
        <p:cNvGrpSpPr/>
        <p:nvPr/>
      </p:nvGrpSpPr>
      <p:grpSpPr>
        <a:xfrm>
          <a:off x="0" y="0"/>
          <a:ext cx="0" cy="0"/>
          <a:chOff x="0" y="0"/>
          <a:chExt cx="0" cy="0"/>
        </a:xfrm>
      </p:grpSpPr>
      <p:sp>
        <p:nvSpPr>
          <p:cNvPr id="11"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2"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ws Gothic MT" panose="020B0504020203020204" pitchFamily="34" charset="0"/>
              </a:defRPr>
            </a:lvl1pPr>
          </a:lstStyle>
          <a:p>
            <a:r>
              <a:rPr lang="fr-FR" dirty="0" smtClean="0"/>
              <a:t>Cliquez pour modifier le style du titre</a:t>
            </a:r>
            <a:endParaRPr lang="fr-FR" dirty="0"/>
          </a:p>
        </p:txBody>
      </p:sp>
      <p:sp>
        <p:nvSpPr>
          <p:cNvPr id="6" name="Espace réservé du texte 5"/>
          <p:cNvSpPr>
            <a:spLocks noGrp="1"/>
          </p:cNvSpPr>
          <p:nvPr>
            <p:ph type="body" sz="quarter" idx="10"/>
          </p:nvPr>
        </p:nvSpPr>
        <p:spPr>
          <a:xfrm>
            <a:off x="395288" y="1443038"/>
            <a:ext cx="6769100" cy="288925"/>
          </a:xfrm>
        </p:spPr>
        <p:txBody>
          <a:bodyPr lIns="36000" tIns="0" rIns="36000" bIns="0"/>
          <a:lstStyle>
            <a:lvl1pPr marL="0" algn="ctr">
              <a:lnSpc>
                <a:spcPct val="100000"/>
              </a:lnSpc>
              <a:spcBef>
                <a:spcPts val="0"/>
              </a:spcBef>
              <a:spcAft>
                <a:spcPts val="0"/>
              </a:spcAft>
              <a:defRPr sz="1050" i="0" cap="all" baseline="0">
                <a:solidFill>
                  <a:schemeClr val="tx1"/>
                </a:solidFill>
                <a:latin typeface="Nissan AG ExtdLight" panose="02000504080000020003" pitchFamily="2"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News Gothic MT" panose="020B0504020203020204" pitchFamily="34" charset="0"/>
              </a:defRPr>
            </a:lvl3pPr>
            <a:lvl4pPr marL="36000" algn="l">
              <a:lnSpc>
                <a:spcPct val="100000"/>
              </a:lnSpc>
              <a:defRPr sz="900" i="1">
                <a:solidFill>
                  <a:schemeClr val="tx2"/>
                </a:solidFill>
                <a:latin typeface="News Gothic MT" panose="020B0504020203020204" pitchFamily="34" charset="0"/>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lvl1pPr>
              <a:defRPr>
                <a:latin typeface="News Gothic MT" panose="020B0504020203020204" pitchFamily="34" charset="0"/>
              </a:defRPr>
            </a:lvl1pPr>
            <a:lvl2pPr>
              <a:defRPr>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News Gothic MT" panose="020B0504020203020204" pitchFamily="34" charset="0"/>
              </a:defRPr>
            </a:lvl1pPr>
          </a:lstStyle>
          <a:p>
            <a:pPr lvl="0"/>
            <a:r>
              <a:rPr lang="fr-FR" smtClean="0"/>
              <a:t>Jour #</a:t>
            </a:r>
          </a:p>
        </p:txBody>
      </p:sp>
    </p:spTree>
    <p:extLst>
      <p:ext uri="{BB962C8B-B14F-4D97-AF65-F5344CB8AC3E}">
        <p14:creationId xmlns:p14="http://schemas.microsoft.com/office/powerpoint/2010/main" val="34225554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Page pair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ws Gothic MT" panose="020B0504020203020204" pitchFamily="34" charset="0"/>
              </a:defRPr>
            </a:lvl1pPr>
          </a:lstStyle>
          <a:p>
            <a:r>
              <a:rPr lang="fr-FR" dirty="0" smtClean="0"/>
              <a:t>Cliquez pour modifier le style du titre</a:t>
            </a:r>
            <a:endParaRPr lang="fr-FR" dirty="0"/>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050" i="0" cap="all" baseline="0">
                <a:solidFill>
                  <a:schemeClr val="tx1"/>
                </a:solidFill>
                <a:latin typeface="Nissan AG ExtdLight" panose="02000504080000020003" pitchFamily="2"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News Gothic MT" panose="020B0504020203020204" pitchFamily="34" charset="0"/>
              </a:defRPr>
            </a:lvl3pPr>
            <a:lvl4pPr marL="36000" algn="l">
              <a:lnSpc>
                <a:spcPct val="100000"/>
              </a:lnSpc>
              <a:defRPr sz="900" i="1">
                <a:solidFill>
                  <a:schemeClr val="tx2"/>
                </a:solidFill>
                <a:latin typeface="News Gothic MT" panose="020B0504020203020204" pitchFamily="34" charset="0"/>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lvl1pPr>
              <a:defRPr>
                <a:latin typeface="News Gothic MT" panose="020B0504020203020204" pitchFamily="34" charset="0"/>
              </a:defRPr>
            </a:lvl1pPr>
            <a:lvl2pPr>
              <a:defRPr>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News Gothic MT" panose="020B0504020203020204" pitchFamily="34" charset="0"/>
              </a:defRPr>
            </a:lvl1pPr>
          </a:lstStyle>
          <a:p>
            <a:pPr lvl="0"/>
            <a:r>
              <a:rPr lang="fr-FR" smtClean="0"/>
              <a:t>Jour #</a:t>
            </a:r>
          </a:p>
        </p:txBody>
      </p:sp>
    </p:spTree>
    <p:extLst>
      <p:ext uri="{BB962C8B-B14F-4D97-AF65-F5344CB8AC3E}">
        <p14:creationId xmlns:p14="http://schemas.microsoft.com/office/powerpoint/2010/main" val="3077034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7798271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0247621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14033064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9861887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 Visuel Page paire">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58775" y="377825"/>
            <a:ext cx="6840000" cy="9793288"/>
          </a:xfrm>
        </p:spPr>
        <p:txBody>
          <a:bodyPr/>
          <a:lstStyle>
            <a:lvl1pPr>
              <a:defRPr i="0">
                <a:solidFill>
                  <a:schemeClr val="tx1"/>
                </a:solidFill>
                <a:latin typeface="+mn-lt"/>
              </a:defRPr>
            </a:lvl1pPr>
          </a:lstStyle>
          <a:p>
            <a:endParaRPr lang="fr-FR" dirty="0"/>
          </a:p>
        </p:txBody>
      </p:sp>
    </p:spTree>
    <p:extLst>
      <p:ext uri="{BB962C8B-B14F-4D97-AF65-F5344CB8AC3E}">
        <p14:creationId xmlns:p14="http://schemas.microsoft.com/office/powerpoint/2010/main" val="2329269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accent3"/>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8775" y="1045270"/>
            <a:ext cx="6840000" cy="490636"/>
          </a:xfrm>
        </p:spPr>
        <p:txBody>
          <a:bodyPr anchor="b" anchorCtr="0"/>
          <a:lstStyle>
            <a:lvl1pPr algn="ctr">
              <a:lnSpc>
                <a:spcPct val="100000"/>
              </a:lnSpc>
              <a:spcAft>
                <a:spcPts val="0"/>
              </a:spcAft>
              <a:defRPr sz="1600" b="0" cap="all" spc="100" baseline="0">
                <a:solidFill>
                  <a:schemeClr val="bg1"/>
                </a:solidFill>
                <a:latin typeface="Nissan AG ExtdLight" panose="02000504080000020003" pitchFamily="2"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58774" y="1611810"/>
            <a:ext cx="6840000" cy="379090"/>
          </a:xfrm>
        </p:spPr>
        <p:txBody>
          <a:bodyPr anchor="t"/>
          <a:lstStyle>
            <a:lvl1pPr marL="0" indent="0" algn="ctr">
              <a:lnSpc>
                <a:spcPct val="100000"/>
              </a:lnSpc>
              <a:spcAft>
                <a:spcPts val="0"/>
              </a:spcAft>
              <a:buNone/>
              <a:defRPr sz="1200" b="1" i="0" cap="small" baseline="0">
                <a:solidFill>
                  <a:schemeClr val="bg1"/>
                </a:solidFill>
                <a:latin typeface="News Gothic MT" panose="020B0504020203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5" name="Line 9"/>
          <p:cNvSpPr>
            <a:spLocks noChangeShapeType="1"/>
          </p:cNvSpPr>
          <p:nvPr userDrawn="1"/>
        </p:nvSpPr>
        <p:spPr bwMode="auto">
          <a:xfrm rot="-10800000">
            <a:off x="3240631" y="2178348"/>
            <a:ext cx="1080000" cy="0"/>
          </a:xfrm>
          <a:prstGeom prst="line">
            <a:avLst/>
          </a:prstGeom>
          <a:noFill/>
          <a:ln w="28575" cap="rnd">
            <a:solidFill>
              <a:schemeClr val="bg1"/>
            </a:solidFill>
            <a:prstDash val="sysDot"/>
            <a:round/>
            <a:headEnd/>
            <a:tailEnd/>
          </a:ln>
          <a:effectLst/>
        </p:spPr>
        <p:txBody>
          <a:bodyPr/>
          <a:lstStyle/>
          <a:p>
            <a:endParaRPr lang="fr-FR" dirty="0"/>
          </a:p>
        </p:txBody>
      </p:sp>
      <p:sp>
        <p:nvSpPr>
          <p:cNvPr id="7" name="Espace réservé pour une image  6"/>
          <p:cNvSpPr>
            <a:spLocks noGrp="1"/>
          </p:cNvSpPr>
          <p:nvPr>
            <p:ph type="pic" sz="quarter" idx="10"/>
          </p:nvPr>
        </p:nvSpPr>
        <p:spPr>
          <a:xfrm>
            <a:off x="972943" y="2502384"/>
            <a:ext cx="5616000" cy="4212000"/>
          </a:xfrm>
          <a:noFill/>
          <a:ln w="127000">
            <a:solidFill>
              <a:schemeClr val="bg1"/>
            </a:solidFill>
          </a:ln>
        </p:spPr>
        <p:txBody>
          <a:bodyPr/>
          <a:lstStyle>
            <a:lvl1pPr algn="l">
              <a:lnSpc>
                <a:spcPct val="100000"/>
              </a:lnSpc>
              <a:spcBef>
                <a:spcPts val="0"/>
              </a:spcBef>
              <a:defRPr i="0">
                <a:solidFill>
                  <a:schemeClr val="tx1"/>
                </a:solidFill>
                <a:latin typeface="+mn-lt"/>
              </a:defRPr>
            </a:lvl1pPr>
          </a:lstStyle>
          <a:p>
            <a:r>
              <a:rPr lang="fr-FR" dirty="0" smtClean="0"/>
              <a:t>Cliquez sur l'icône pour ajouter une image</a:t>
            </a:r>
            <a:endParaRPr lang="fr-FR" dirty="0"/>
          </a:p>
        </p:txBody>
      </p:sp>
      <p:sp>
        <p:nvSpPr>
          <p:cNvPr id="9" name="Espace réservé du texte 8"/>
          <p:cNvSpPr>
            <a:spLocks noGrp="1"/>
          </p:cNvSpPr>
          <p:nvPr>
            <p:ph type="body" sz="quarter" idx="11"/>
          </p:nvPr>
        </p:nvSpPr>
        <p:spPr>
          <a:xfrm>
            <a:off x="900312" y="7180808"/>
            <a:ext cx="5760640" cy="3009355"/>
          </a:xfrm>
        </p:spPr>
        <p:txBody>
          <a:bodyPr/>
          <a:lstStyle>
            <a:lvl1pPr algn="ctr">
              <a:lnSpc>
                <a:spcPct val="130000"/>
              </a:lnSpc>
              <a:spcBef>
                <a:spcPts val="0"/>
              </a:spcBef>
              <a:spcAft>
                <a:spcPts val="0"/>
              </a:spcAft>
              <a:defRPr sz="1400" b="0" i="0">
                <a:solidFill>
                  <a:schemeClr val="bg1"/>
                </a:solidFill>
                <a:latin typeface="News Gothic MT" panose="020B0504020203020204" pitchFamily="34" charset="0"/>
              </a:defRPr>
            </a:lvl1pPr>
            <a:lvl2pPr algn="ctr">
              <a:defRPr sz="1400" b="0" i="0">
                <a:solidFill>
                  <a:schemeClr val="bg1"/>
                </a:solidFill>
                <a:latin typeface="+mn-lt"/>
              </a:defRPr>
            </a:lvl2pPr>
            <a:lvl3pPr algn="ctr">
              <a:defRPr sz="1400" b="0" i="0">
                <a:solidFill>
                  <a:schemeClr val="bg1"/>
                </a:solidFill>
                <a:latin typeface="+mn-lt"/>
              </a:defRPr>
            </a:lvl3pPr>
            <a:lvl4pPr algn="ctr">
              <a:defRPr sz="1400" b="0" i="0">
                <a:solidFill>
                  <a:schemeClr val="bg1"/>
                </a:solidFill>
                <a:latin typeface="+mn-lt"/>
              </a:defRPr>
            </a:lvl4pPr>
            <a:lvl5pPr algn="ctr">
              <a:defRPr sz="1400" b="0" i="0">
                <a:solidFill>
                  <a:schemeClr val="bg1"/>
                </a:solidFill>
                <a:latin typeface="+mn-lt"/>
              </a:defRPr>
            </a:lvl5pPr>
          </a:lstStyle>
          <a:p>
            <a:pPr lvl="0"/>
            <a:r>
              <a:rPr lang="fr-FR" smtClean="0"/>
              <a:t>Cliquez pour modifier les styles du texte du masque</a:t>
            </a:r>
          </a:p>
        </p:txBody>
      </p:sp>
      <p:sp>
        <p:nvSpPr>
          <p:cNvPr id="13" name="Rectangle 12"/>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7" name="Image 16"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18" name="Imag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2935461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2" name="Titre 1"/>
          <p:cNvSpPr>
            <a:spLocks noGrp="1"/>
          </p:cNvSpPr>
          <p:nvPr>
            <p:ph type="title"/>
          </p:nvPr>
        </p:nvSpPr>
        <p:spPr>
          <a:xfrm>
            <a:off x="358775" y="1183878"/>
            <a:ext cx="6842125" cy="360363"/>
          </a:xfrm>
        </p:spPr>
        <p:txBody>
          <a:bodyPr/>
          <a:lstStyle>
            <a:lvl1pPr>
              <a:defRPr>
                <a:latin typeface="News Gothic MT" panose="020B0504020203020204" pitchFamily="34"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601391"/>
            <a:ext cx="6842125" cy="288925"/>
          </a:xfrm>
        </p:spPr>
        <p:txBody>
          <a:bodyPr lIns="36000" tIns="0" rIns="36000" bIns="0"/>
          <a:lstStyle>
            <a:lvl1pPr marL="0" algn="ctr">
              <a:lnSpc>
                <a:spcPct val="100000"/>
              </a:lnSpc>
              <a:spcBef>
                <a:spcPts val="0"/>
              </a:spcBef>
              <a:spcAft>
                <a:spcPts val="0"/>
              </a:spcAft>
              <a:defRPr sz="1050" i="0" cap="all" baseline="0">
                <a:solidFill>
                  <a:schemeClr val="tx1"/>
                </a:solidFill>
                <a:latin typeface="Nissan AG ExtdLight" panose="02000504080000020003" pitchFamily="2"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dirty="0"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News Gothic MT" panose="020B0504020203020204" pitchFamily="34" charset="0"/>
              </a:defRPr>
            </a:lvl3pPr>
            <a:lvl4pPr marL="36000" algn="l">
              <a:lnSpc>
                <a:spcPct val="100000"/>
              </a:lnSpc>
              <a:defRPr sz="900" i="1">
                <a:solidFill>
                  <a:schemeClr val="tx2"/>
                </a:solidFill>
                <a:latin typeface="News Gothic MT" panose="020B0504020203020204" pitchFamily="34" charset="0"/>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lvl1pPr>
              <a:defRPr>
                <a:solidFill>
                  <a:schemeClr val="tx2"/>
                </a:solidFill>
                <a:latin typeface="News Gothic MT" panose="020B0504020203020204" pitchFamily="34" charset="0"/>
              </a:defRPr>
            </a:lvl1pPr>
            <a:lvl2pPr>
              <a:defRPr>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News Gothic MT" panose="020B0504020203020204" pitchFamily="34" charset="0"/>
              </a:defRPr>
            </a:lvl1pPr>
          </a:lstStyle>
          <a:p>
            <a:pPr lvl="0"/>
            <a:r>
              <a:rPr lang="fr-FR" dirty="0" smtClean="0"/>
              <a:t>Jour #</a:t>
            </a:r>
          </a:p>
        </p:txBody>
      </p:sp>
    </p:spTree>
    <p:extLst>
      <p:ext uri="{BB962C8B-B14F-4D97-AF65-F5344CB8AC3E}">
        <p14:creationId xmlns:p14="http://schemas.microsoft.com/office/powerpoint/2010/main" val="716759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
    <p:bg>
      <p:bgPr>
        <a:solidFill>
          <a:schemeClr val="bg1"/>
        </a:solidFill>
        <a:effectLst/>
      </p:bgPr>
    </p:bg>
    <p:spTree>
      <p:nvGrpSpPr>
        <p:cNvPr id="1" name=""/>
        <p:cNvGrpSpPr/>
        <p:nvPr/>
      </p:nvGrpSpPr>
      <p:grpSpPr>
        <a:xfrm>
          <a:off x="0" y="0"/>
          <a:ext cx="0" cy="0"/>
          <a:chOff x="0" y="0"/>
          <a:chExt cx="0" cy="0"/>
        </a:xfrm>
      </p:grpSpPr>
      <p:sp>
        <p:nvSpPr>
          <p:cNvPr id="18" name="Line 9"/>
          <p:cNvSpPr>
            <a:spLocks noChangeShapeType="1"/>
          </p:cNvSpPr>
          <p:nvPr userDrawn="1"/>
        </p:nvSpPr>
        <p:spPr bwMode="auto">
          <a:xfrm rot="-10800000">
            <a:off x="357046" y="3150457"/>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9" name="Line 10"/>
          <p:cNvSpPr>
            <a:spLocks noChangeShapeType="1"/>
          </p:cNvSpPr>
          <p:nvPr userDrawn="1"/>
        </p:nvSpPr>
        <p:spPr bwMode="auto">
          <a:xfrm rot="-10800000">
            <a:off x="357046" y="3688620"/>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a:xfrm>
            <a:off x="358775" y="845200"/>
            <a:ext cx="6842125" cy="937104"/>
          </a:xfrm>
        </p:spPr>
        <p:txBody>
          <a:bodyPr/>
          <a:lstStyle>
            <a:lvl1pPr>
              <a:defRPr>
                <a:latin typeface="News Gothic MT" panose="020B0504020203020204" pitchFamily="34" charset="0"/>
              </a:defRPr>
            </a:lvl1pPr>
          </a:lstStyle>
          <a:p>
            <a:r>
              <a:rPr lang="fr-FR" dirty="0" smtClean="0"/>
              <a:t>Cliquez pour modifier le style du titre</a:t>
            </a:r>
            <a:endParaRPr lang="fr-FR" dirty="0"/>
          </a:p>
        </p:txBody>
      </p:sp>
      <p:sp>
        <p:nvSpPr>
          <p:cNvPr id="6" name="Espace réservé du texte 5"/>
          <p:cNvSpPr>
            <a:spLocks noGrp="1"/>
          </p:cNvSpPr>
          <p:nvPr>
            <p:ph type="body" sz="quarter" idx="10"/>
          </p:nvPr>
        </p:nvSpPr>
        <p:spPr>
          <a:xfrm>
            <a:off x="358775" y="1926320"/>
            <a:ext cx="6842125" cy="900100"/>
          </a:xfrm>
        </p:spPr>
        <p:txBody>
          <a:bodyPr lIns="36000" tIns="0" rIns="36000" bIns="0"/>
          <a:lstStyle>
            <a:lvl1pPr marL="0" algn="ctr">
              <a:lnSpc>
                <a:spcPct val="100000"/>
              </a:lnSpc>
              <a:spcBef>
                <a:spcPts val="0"/>
              </a:spcBef>
              <a:spcAft>
                <a:spcPts val="0"/>
              </a:spcAft>
              <a:defRPr sz="1600" i="0" cap="all" baseline="0">
                <a:solidFill>
                  <a:schemeClr val="tx1"/>
                </a:solidFill>
                <a:latin typeface="News Gothic MT" panose="020B0504020203020204" pitchFamily="34" charset="0"/>
              </a:defRPr>
            </a:lvl1pPr>
            <a:lvl2pPr marL="0" algn="ctr">
              <a:lnSpc>
                <a:spcPct val="100000"/>
              </a:lnSpc>
              <a:spcAft>
                <a:spcPts val="0"/>
              </a:spcAft>
              <a:defRPr sz="1000" b="1" cap="all" baseline="0">
                <a:solidFill>
                  <a:schemeClr val="tx1"/>
                </a:solidFill>
                <a:latin typeface="News Gothic MT" panose="020B0504020203020204" pitchFamily="34"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dirty="0" smtClean="0"/>
              <a:t>Cliquez pour modifier les styles du texte du masque</a:t>
            </a:r>
          </a:p>
          <a:p>
            <a:pPr lvl="1"/>
            <a:r>
              <a:rPr lang="fr-FR" dirty="0" smtClean="0"/>
              <a:t>Deuxième niveau</a:t>
            </a:r>
          </a:p>
        </p:txBody>
      </p:sp>
      <p:sp>
        <p:nvSpPr>
          <p:cNvPr id="10" name="Espace réservé du texte 9"/>
          <p:cNvSpPr>
            <a:spLocks noGrp="1"/>
          </p:cNvSpPr>
          <p:nvPr>
            <p:ph type="body" sz="quarter" idx="13"/>
          </p:nvPr>
        </p:nvSpPr>
        <p:spPr>
          <a:xfrm>
            <a:off x="358776" y="6894872"/>
            <a:ext cx="1369627" cy="3276240"/>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dirty="0" smtClean="0"/>
              <a:t>Cliquez pour modifier les styles du texte du masque</a:t>
            </a:r>
          </a:p>
          <a:p>
            <a:pPr lvl="1"/>
            <a:r>
              <a:rPr lang="fr-FR" dirty="0" smtClean="0"/>
              <a:t>Deuxième niveau</a:t>
            </a:r>
          </a:p>
        </p:txBody>
      </p:sp>
      <p:sp>
        <p:nvSpPr>
          <p:cNvPr id="13" name="Espace réservé du texte 12"/>
          <p:cNvSpPr>
            <a:spLocks noGrp="1"/>
          </p:cNvSpPr>
          <p:nvPr>
            <p:ph type="body" sz="quarter" idx="14"/>
          </p:nvPr>
        </p:nvSpPr>
        <p:spPr>
          <a:xfrm>
            <a:off x="1800411" y="6930876"/>
            <a:ext cx="5400489" cy="3240236"/>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1" name="Espace réservé du texte 10"/>
          <p:cNvSpPr>
            <a:spLocks noGrp="1"/>
          </p:cNvSpPr>
          <p:nvPr>
            <p:ph type="body" sz="quarter" idx="15"/>
          </p:nvPr>
        </p:nvSpPr>
        <p:spPr>
          <a:xfrm>
            <a:off x="358775" y="3183795"/>
            <a:ext cx="6842125" cy="504825"/>
          </a:xfrm>
        </p:spPr>
        <p:txBody>
          <a:bodyPr anchor="ctr" anchorCtr="0"/>
          <a:lstStyle>
            <a:lvl1pPr>
              <a:lnSpc>
                <a:spcPct val="100000"/>
              </a:lnSpc>
              <a:spcBef>
                <a:spcPts val="0"/>
              </a:spcBef>
              <a:spcAft>
                <a:spcPts val="0"/>
              </a:spcAft>
              <a:defRPr sz="1300" i="0">
                <a:solidFill>
                  <a:schemeClr val="tx2"/>
                </a:solidFill>
                <a:latin typeface="News Gothic MT" panose="020B0504020203020204" pitchFamily="34" charset="0"/>
              </a:defRPr>
            </a:lvl1pPr>
            <a:lvl2pPr>
              <a:lnSpc>
                <a:spcPct val="100000"/>
              </a:lnSpc>
              <a:defRPr sz="1300">
                <a:solidFill>
                  <a:schemeClr val="tx2"/>
                </a:solidFill>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21" name="Espace réservé du tableau 20"/>
          <p:cNvSpPr>
            <a:spLocks noGrp="1"/>
          </p:cNvSpPr>
          <p:nvPr>
            <p:ph type="tbl" sz="quarter" idx="16"/>
          </p:nvPr>
        </p:nvSpPr>
        <p:spPr>
          <a:xfrm>
            <a:off x="1260475" y="4302125"/>
            <a:ext cx="5184775" cy="1440619"/>
          </a:xfrm>
        </p:spPr>
        <p:txBody>
          <a:bodyPr/>
          <a:lstStyle>
            <a:lvl1pPr>
              <a:defRPr>
                <a:solidFill>
                  <a:schemeClr val="tx1"/>
                </a:solidFill>
                <a:latin typeface="News Gothic MT" panose="020B0504020203020204" pitchFamily="34" charset="0"/>
              </a:defRPr>
            </a:lvl1pPr>
          </a:lstStyle>
          <a:p>
            <a:r>
              <a:rPr lang="fr-FR" dirty="0" smtClean="0"/>
              <a:t>Cliquez sur l'icône pour ajouter un tableau</a:t>
            </a:r>
            <a:endParaRPr lang="fr-FR" dirty="0"/>
          </a:p>
        </p:txBody>
      </p:sp>
      <p:sp>
        <p:nvSpPr>
          <p:cNvPr id="22" name="Espace réservé du texte 10"/>
          <p:cNvSpPr>
            <a:spLocks noGrp="1"/>
          </p:cNvSpPr>
          <p:nvPr>
            <p:ph type="body" sz="quarter" idx="17"/>
          </p:nvPr>
        </p:nvSpPr>
        <p:spPr>
          <a:xfrm>
            <a:off x="358775" y="6335970"/>
            <a:ext cx="6842125" cy="360040"/>
          </a:xfrm>
        </p:spPr>
        <p:txBody>
          <a:bodyPr anchor="ctr" anchorCtr="0"/>
          <a:lstStyle>
            <a:lvl1pPr>
              <a:lnSpc>
                <a:spcPct val="80000"/>
              </a:lnSpc>
              <a:spcBef>
                <a:spcPts val="0"/>
              </a:spcBef>
              <a:spcAft>
                <a:spcPts val="0"/>
              </a:spcAft>
              <a:defRPr sz="1700" i="0">
                <a:solidFill>
                  <a:schemeClr val="tx2"/>
                </a:solidFill>
                <a:latin typeface="News Gothic MT" panose="020B0504020203020204" pitchFamily="34" charset="0"/>
              </a:defRPr>
            </a:lvl1pPr>
            <a:lvl2pPr>
              <a:lnSpc>
                <a:spcPct val="100000"/>
              </a:lnSpc>
              <a:defRPr sz="1300">
                <a:solidFill>
                  <a:schemeClr val="tx2"/>
                </a:solidFill>
              </a:defRPr>
            </a:lvl2pPr>
          </a:lstStyle>
          <a:p>
            <a:pPr lvl="0"/>
            <a:r>
              <a:rPr lang="fr-FR" dirty="0" smtClean="0"/>
              <a:t>Cliquez pour modifier les styles du texte du masque</a:t>
            </a:r>
          </a:p>
        </p:txBody>
      </p:sp>
    </p:spTree>
    <p:extLst>
      <p:ext uri="{BB962C8B-B14F-4D97-AF65-F5344CB8AC3E}">
        <p14:creationId xmlns:p14="http://schemas.microsoft.com/office/powerpoint/2010/main" val="2107259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 Suite">
    <p:bg>
      <p:bgPr>
        <a:solidFill>
          <a:schemeClr val="bg1"/>
        </a:solidFill>
        <a:effectLst/>
      </p:bgPr>
    </p:bg>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358776" y="1747099"/>
            <a:ext cx="1369627" cy="2147839"/>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p:txBody>
      </p:sp>
      <p:sp>
        <p:nvSpPr>
          <p:cNvPr id="13" name="Espace réservé du texte 12"/>
          <p:cNvSpPr>
            <a:spLocks noGrp="1"/>
          </p:cNvSpPr>
          <p:nvPr>
            <p:ph type="body" sz="quarter" idx="14"/>
          </p:nvPr>
        </p:nvSpPr>
        <p:spPr>
          <a:xfrm>
            <a:off x="1800411" y="1782304"/>
            <a:ext cx="5400489" cy="2124236"/>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smtClean="0"/>
              <a:t>Cliquez pour modifier les styles du texte du masque</a:t>
            </a:r>
          </a:p>
          <a:p>
            <a:pPr lvl="1"/>
            <a:r>
              <a:rPr lang="fr-FR" smtClean="0"/>
              <a:t>Deuxième niveau</a:t>
            </a:r>
          </a:p>
        </p:txBody>
      </p:sp>
      <p:sp>
        <p:nvSpPr>
          <p:cNvPr id="22" name="Espace réservé du texte 10"/>
          <p:cNvSpPr>
            <a:spLocks noGrp="1"/>
          </p:cNvSpPr>
          <p:nvPr>
            <p:ph type="body" sz="quarter" idx="17"/>
          </p:nvPr>
        </p:nvSpPr>
        <p:spPr>
          <a:xfrm>
            <a:off x="358775" y="1119816"/>
            <a:ext cx="6842125" cy="360040"/>
          </a:xfrm>
        </p:spPr>
        <p:txBody>
          <a:bodyPr anchor="ctr" anchorCtr="0"/>
          <a:lstStyle>
            <a:lvl1pPr>
              <a:lnSpc>
                <a:spcPct val="80000"/>
              </a:lnSpc>
              <a:spcBef>
                <a:spcPts val="0"/>
              </a:spcBef>
              <a:spcAft>
                <a:spcPts val="0"/>
              </a:spcAft>
              <a:defRPr sz="1700" i="0">
                <a:solidFill>
                  <a:schemeClr val="tx2"/>
                </a:solidFill>
                <a:latin typeface="+mn-lt"/>
              </a:defRPr>
            </a:lvl1pPr>
            <a:lvl2pPr>
              <a:lnSpc>
                <a:spcPct val="100000"/>
              </a:lnSpc>
              <a:defRPr sz="1300">
                <a:solidFill>
                  <a:schemeClr val="tx2"/>
                </a:solidFill>
              </a:defRPr>
            </a:lvl2pPr>
          </a:lstStyle>
          <a:p>
            <a:pPr lvl="0"/>
            <a:r>
              <a:rPr lang="fr-FR" smtClean="0"/>
              <a:t>Cliquez pour modifier les styles du texte du masque</a:t>
            </a:r>
          </a:p>
        </p:txBody>
      </p:sp>
      <p:sp>
        <p:nvSpPr>
          <p:cNvPr id="12" name="Line 9"/>
          <p:cNvSpPr>
            <a:spLocks noChangeShapeType="1"/>
          </p:cNvSpPr>
          <p:nvPr userDrawn="1"/>
        </p:nvSpPr>
        <p:spPr bwMode="auto">
          <a:xfrm rot="-10800000">
            <a:off x="360900" y="1098551"/>
            <a:ext cx="6840000" cy="0"/>
          </a:xfrm>
          <a:prstGeom prst="line">
            <a:avLst/>
          </a:prstGeom>
          <a:noFill/>
          <a:ln w="28575"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14" name="Line 10"/>
          <p:cNvSpPr>
            <a:spLocks noChangeShapeType="1"/>
          </p:cNvSpPr>
          <p:nvPr userDrawn="1"/>
        </p:nvSpPr>
        <p:spPr bwMode="auto">
          <a:xfrm rot="-10800000">
            <a:off x="360900" y="1511542"/>
            <a:ext cx="6840000" cy="0"/>
          </a:xfrm>
          <a:prstGeom prst="line">
            <a:avLst/>
          </a:prstGeom>
          <a:noFill/>
          <a:ln w="19050"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16" name="Espace réservé du texte 12"/>
          <p:cNvSpPr>
            <a:spLocks noGrp="1"/>
          </p:cNvSpPr>
          <p:nvPr>
            <p:ph type="body" sz="quarter" idx="19"/>
          </p:nvPr>
        </p:nvSpPr>
        <p:spPr>
          <a:xfrm>
            <a:off x="1260351" y="4838538"/>
            <a:ext cx="5940549" cy="2452377"/>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smtClean="0"/>
              <a:t>Cliquez pour modifier les styles du texte du masque</a:t>
            </a:r>
          </a:p>
          <a:p>
            <a:pPr lvl="1"/>
            <a:r>
              <a:rPr lang="fr-FR" smtClean="0"/>
              <a:t>Deuxième niveau</a:t>
            </a:r>
          </a:p>
        </p:txBody>
      </p:sp>
      <p:sp>
        <p:nvSpPr>
          <p:cNvPr id="17" name="Espace réservé du texte 10"/>
          <p:cNvSpPr>
            <a:spLocks noGrp="1"/>
          </p:cNvSpPr>
          <p:nvPr>
            <p:ph type="body" sz="quarter" idx="20"/>
          </p:nvPr>
        </p:nvSpPr>
        <p:spPr>
          <a:xfrm>
            <a:off x="358775" y="4176051"/>
            <a:ext cx="6842125" cy="360040"/>
          </a:xfrm>
        </p:spPr>
        <p:txBody>
          <a:bodyPr anchor="ctr" anchorCtr="0"/>
          <a:lstStyle>
            <a:lvl1pPr>
              <a:lnSpc>
                <a:spcPct val="80000"/>
              </a:lnSpc>
              <a:spcBef>
                <a:spcPts val="0"/>
              </a:spcBef>
              <a:spcAft>
                <a:spcPts val="0"/>
              </a:spcAft>
              <a:defRPr sz="1700" i="0">
                <a:solidFill>
                  <a:schemeClr val="tx2"/>
                </a:solidFill>
                <a:latin typeface="News Gothic MT" panose="020B0504020203020204" pitchFamily="34" charset="0"/>
              </a:defRPr>
            </a:lvl1pPr>
            <a:lvl2pPr>
              <a:lnSpc>
                <a:spcPct val="100000"/>
              </a:lnSpc>
              <a:defRPr sz="1300">
                <a:solidFill>
                  <a:schemeClr val="tx2"/>
                </a:solidFill>
              </a:defRPr>
            </a:lvl2pPr>
          </a:lstStyle>
          <a:p>
            <a:pPr lvl="0"/>
            <a:r>
              <a:rPr lang="fr-FR" smtClean="0"/>
              <a:t>Cliquez pour modifier les styles du texte du masque</a:t>
            </a:r>
          </a:p>
        </p:txBody>
      </p:sp>
      <p:sp>
        <p:nvSpPr>
          <p:cNvPr id="20" name="Espace réservé du texte 12"/>
          <p:cNvSpPr>
            <a:spLocks noGrp="1"/>
          </p:cNvSpPr>
          <p:nvPr>
            <p:ph type="body" sz="quarter" idx="21"/>
          </p:nvPr>
        </p:nvSpPr>
        <p:spPr>
          <a:xfrm>
            <a:off x="1260351" y="8150908"/>
            <a:ext cx="5940549" cy="2020206"/>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smtClean="0"/>
              <a:t>Cliquez pour modifier les styles du texte du masque</a:t>
            </a:r>
          </a:p>
          <a:p>
            <a:pPr lvl="1"/>
            <a:r>
              <a:rPr lang="fr-FR" smtClean="0"/>
              <a:t>Deuxième niveau</a:t>
            </a:r>
          </a:p>
        </p:txBody>
      </p:sp>
      <p:sp>
        <p:nvSpPr>
          <p:cNvPr id="23" name="Espace réservé du texte 10"/>
          <p:cNvSpPr>
            <a:spLocks noGrp="1"/>
          </p:cNvSpPr>
          <p:nvPr>
            <p:ph type="body" sz="quarter" idx="22"/>
          </p:nvPr>
        </p:nvSpPr>
        <p:spPr>
          <a:xfrm>
            <a:off x="358775" y="7621068"/>
            <a:ext cx="6842125" cy="360040"/>
          </a:xfrm>
        </p:spPr>
        <p:txBody>
          <a:bodyPr anchor="ctr" anchorCtr="0"/>
          <a:lstStyle>
            <a:lvl1pPr>
              <a:lnSpc>
                <a:spcPct val="80000"/>
              </a:lnSpc>
              <a:spcBef>
                <a:spcPts val="0"/>
              </a:spcBef>
              <a:spcAft>
                <a:spcPts val="0"/>
              </a:spcAft>
              <a:defRPr sz="1700" i="0">
                <a:solidFill>
                  <a:schemeClr val="tx2"/>
                </a:solidFill>
                <a:latin typeface="News Gothic MT" panose="020B0504020203020204" pitchFamily="34" charset="0"/>
              </a:defRPr>
            </a:lvl1pPr>
            <a:lvl2pPr>
              <a:lnSpc>
                <a:spcPct val="100000"/>
              </a:lnSpc>
              <a:defRPr sz="1300">
                <a:solidFill>
                  <a:schemeClr val="tx2"/>
                </a:solidFill>
              </a:defRPr>
            </a:lvl2pPr>
          </a:lstStyle>
          <a:p>
            <a:pPr lvl="0"/>
            <a:r>
              <a:rPr lang="fr-FR" smtClean="0"/>
              <a:t>Cliquez pour modifier les styles du texte du masque</a:t>
            </a:r>
          </a:p>
        </p:txBody>
      </p:sp>
    </p:spTree>
    <p:extLst>
      <p:ext uri="{BB962C8B-B14F-4D97-AF65-F5344CB8AC3E}">
        <p14:creationId xmlns:p14="http://schemas.microsoft.com/office/powerpoint/2010/main" val="3843740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ôtels">
    <p:spTree>
      <p:nvGrpSpPr>
        <p:cNvPr id="1" name=""/>
        <p:cNvGrpSpPr/>
        <p:nvPr/>
      </p:nvGrpSpPr>
      <p:grpSpPr>
        <a:xfrm>
          <a:off x="0" y="0"/>
          <a:ext cx="0" cy="0"/>
          <a:chOff x="0" y="0"/>
          <a:chExt cx="0" cy="0"/>
        </a:xfrm>
      </p:grpSpPr>
      <p:sp>
        <p:nvSpPr>
          <p:cNvPr id="2" name="Titre 1"/>
          <p:cNvSpPr>
            <a:spLocks noGrp="1"/>
          </p:cNvSpPr>
          <p:nvPr>
            <p:ph type="title"/>
          </p:nvPr>
        </p:nvSpPr>
        <p:spPr>
          <a:xfrm>
            <a:off x="358775" y="1342504"/>
            <a:ext cx="6842125" cy="360363"/>
          </a:xfrm>
        </p:spPr>
        <p:txBody>
          <a:bodyPr/>
          <a:lstStyle>
            <a:lvl1pPr>
              <a:defRPr sz="1900" b="1" cap="small" baseline="0">
                <a:latin typeface="News Gothic MT" panose="020B0504020203020204" pitchFamily="34" charset="0"/>
              </a:defRPr>
            </a:lvl1pPr>
          </a:lstStyle>
          <a:p>
            <a:r>
              <a:rPr lang="fr-FR" dirty="0" smtClean="0"/>
              <a:t>Cliquez pour modifier le style du titre</a:t>
            </a:r>
            <a:endParaRPr lang="fr-FR" dirty="0"/>
          </a:p>
        </p:txBody>
      </p:sp>
      <p:sp>
        <p:nvSpPr>
          <p:cNvPr id="5" name="Espace réservé du texte 4"/>
          <p:cNvSpPr>
            <a:spLocks noGrp="1"/>
          </p:cNvSpPr>
          <p:nvPr>
            <p:ph type="body" sz="quarter" idx="10"/>
          </p:nvPr>
        </p:nvSpPr>
        <p:spPr>
          <a:xfrm>
            <a:off x="358775" y="2178348"/>
            <a:ext cx="4501976" cy="7992764"/>
          </a:xfrm>
        </p:spPr>
        <p:txBody>
          <a:bodyPr/>
          <a:lstStyle>
            <a:lvl1pPr marL="180975" indent="-180975">
              <a:lnSpc>
                <a:spcPct val="100000"/>
              </a:lnSpc>
              <a:spcBef>
                <a:spcPts val="2400"/>
              </a:spcBef>
              <a:spcAft>
                <a:spcPts val="0"/>
              </a:spcAft>
              <a:buClr>
                <a:schemeClr val="tx2"/>
              </a:buClr>
              <a:buFont typeface="Symbol" pitchFamily="18" charset="2"/>
              <a:buChar char="·"/>
              <a:defRPr sz="1200" b="1" i="0">
                <a:solidFill>
                  <a:schemeClr val="tx1"/>
                </a:solidFill>
                <a:latin typeface="News Gothic MT" panose="020B0504020203020204" pitchFamily="34" charset="0"/>
              </a:defRPr>
            </a:lvl1pPr>
            <a:lvl2pPr>
              <a:lnSpc>
                <a:spcPct val="100000"/>
              </a:lnSpc>
              <a:defRPr sz="1200" cap="all" baseline="0">
                <a:latin typeface="News Gothic MT" panose="020B0504020203020204" pitchFamily="34" charset="0"/>
              </a:defRPr>
            </a:lvl2pPr>
            <a:lvl3pPr>
              <a:lnSpc>
                <a:spcPct val="100000"/>
              </a:lnSpc>
              <a:defRPr sz="1200">
                <a:latin typeface="News Gothic MT" panose="020B0504020203020204" pitchFamily="34" charset="0"/>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texte 4"/>
          <p:cNvSpPr>
            <a:spLocks noGrp="1"/>
          </p:cNvSpPr>
          <p:nvPr>
            <p:ph type="body" sz="quarter" idx="11"/>
          </p:nvPr>
        </p:nvSpPr>
        <p:spPr>
          <a:xfrm>
            <a:off x="5292798" y="2178349"/>
            <a:ext cx="1909515" cy="7992764"/>
          </a:xfrm>
        </p:spPr>
        <p:txBody>
          <a:bodyPr/>
          <a:lstStyle>
            <a:lvl1pPr marL="0" indent="0" algn="l">
              <a:lnSpc>
                <a:spcPct val="100000"/>
              </a:lnSpc>
              <a:spcBef>
                <a:spcPts val="2400"/>
              </a:spcBef>
              <a:spcAft>
                <a:spcPts val="0"/>
              </a:spcAft>
              <a:buClr>
                <a:schemeClr val="tx2"/>
              </a:buClr>
              <a:buFontTx/>
              <a:buNone/>
              <a:defRPr sz="1200" b="0" i="0" cap="all" baseline="0">
                <a:solidFill>
                  <a:schemeClr val="tx1"/>
                </a:solidFill>
                <a:latin typeface="News Gothic MT" panose="020B0504020203020204" pitchFamily="34" charset="0"/>
              </a:defRPr>
            </a:lvl1pPr>
            <a:lvl2pPr marL="0" indent="0" algn="l">
              <a:lnSpc>
                <a:spcPct val="100000"/>
              </a:lnSpc>
              <a:spcBef>
                <a:spcPts val="0"/>
              </a:spcBef>
              <a:spcAft>
                <a:spcPts val="0"/>
              </a:spcAft>
              <a:buFontTx/>
              <a:buNone/>
              <a:defRPr sz="1200" cap="none" baseline="0">
                <a:latin typeface="News Gothic MT" panose="020B0504020203020204" pitchFamily="34" charset="0"/>
              </a:defRPr>
            </a:lvl2pPr>
            <a:lvl3pPr marL="0" indent="0" algn="l">
              <a:spcBef>
                <a:spcPts val="0"/>
              </a:spcBef>
              <a:spcAft>
                <a:spcPts val="0"/>
              </a:spcAft>
              <a:buFontTx/>
              <a:buNone/>
              <a:defRPr sz="1200">
                <a:latin typeface="+mn-lt"/>
              </a:defRPr>
            </a:lvl3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11450612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Visuel">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58775" y="1058083"/>
            <a:ext cx="6830176" cy="9113029"/>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Tree>
    <p:extLst>
      <p:ext uri="{BB962C8B-B14F-4D97-AF65-F5344CB8AC3E}">
        <p14:creationId xmlns:p14="http://schemas.microsoft.com/office/powerpoint/2010/main" val="11496270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Visuels">
    <p:spTree>
      <p:nvGrpSpPr>
        <p:cNvPr id="1" name=""/>
        <p:cNvGrpSpPr/>
        <p:nvPr/>
      </p:nvGrpSpPr>
      <p:grpSpPr>
        <a:xfrm>
          <a:off x="0" y="0"/>
          <a:ext cx="0" cy="0"/>
          <a:chOff x="0" y="0"/>
          <a:chExt cx="0" cy="0"/>
        </a:xfrm>
      </p:grpSpPr>
      <p:sp>
        <p:nvSpPr>
          <p:cNvPr id="4" name="Espace réservé pour une image  3"/>
          <p:cNvSpPr>
            <a:spLocks noGrp="1" noChangeAspect="1"/>
          </p:cNvSpPr>
          <p:nvPr>
            <p:ph type="pic" sz="quarter" idx="10"/>
          </p:nvPr>
        </p:nvSpPr>
        <p:spPr>
          <a:xfrm>
            <a:off x="540271" y="810196"/>
            <a:ext cx="6504078" cy="4587903"/>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
        <p:nvSpPr>
          <p:cNvPr id="6" name="Espace réservé pour une image  5"/>
          <p:cNvSpPr>
            <a:spLocks noGrp="1" noChangeAspect="1"/>
          </p:cNvSpPr>
          <p:nvPr>
            <p:ph type="pic" sz="quarter" idx="11"/>
          </p:nvPr>
        </p:nvSpPr>
        <p:spPr>
          <a:xfrm>
            <a:off x="540271" y="5490716"/>
            <a:ext cx="6504078" cy="4587090"/>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Tree>
    <p:extLst>
      <p:ext uri="{BB962C8B-B14F-4D97-AF65-F5344CB8AC3E}">
        <p14:creationId xmlns:p14="http://schemas.microsoft.com/office/powerpoint/2010/main" val="35144778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e de couverture">
    <p:bg>
      <p:bgPr>
        <a:solidFill>
          <a:schemeClr val="accent3"/>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9" name="Image 8"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34682698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025525"/>
            <a:ext cx="6842125" cy="36036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2700338" y="3546475"/>
            <a:ext cx="4500562" cy="6624637"/>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Text Box 11"/>
          <p:cNvSpPr txBox="1">
            <a:spLocks noChangeArrowheads="1"/>
          </p:cNvSpPr>
          <p:nvPr/>
        </p:nvSpPr>
        <p:spPr bwMode="auto">
          <a:xfrm>
            <a:off x="3666860" y="10275888"/>
            <a:ext cx="247431" cy="123111"/>
          </a:xfrm>
          <a:prstGeom prst="rect">
            <a:avLst/>
          </a:prstGeom>
          <a:noFill/>
          <a:ln w="9525">
            <a:noFill/>
            <a:miter lim="800000"/>
            <a:headEnd/>
            <a:tailEnd/>
          </a:ln>
          <a:effectLst/>
        </p:spPr>
        <p:txBody>
          <a:bodyPr wrap="none" lIns="36000" tIns="0" rIns="36000" bIns="0">
            <a:spAutoFit/>
          </a:bodyPr>
          <a:lstStyle/>
          <a:p>
            <a:pPr algn="l" defTabSz="1009650"/>
            <a:fld id="{F9A0AB26-5565-44B7-A45A-B7EB32E4E0E4}" type="slidenum">
              <a:rPr lang="fr-FR" sz="800" b="0">
                <a:solidFill>
                  <a:schemeClr val="tx1"/>
                </a:solidFill>
                <a:latin typeface="News Gothic MT" panose="020B0504020203020204" pitchFamily="34" charset="0"/>
              </a:rPr>
              <a:pPr algn="l" defTabSz="1009650"/>
              <a:t>‹N°›</a:t>
            </a:fld>
            <a:endParaRPr lang="fr-FR" sz="800" b="0" dirty="0">
              <a:solidFill>
                <a:schemeClr val="tx1"/>
              </a:solidFill>
              <a:latin typeface="News Gothic MT" panose="020B0504020203020204" pitchFamily="34" charset="0"/>
            </a:endParaRPr>
          </a:p>
        </p:txBody>
      </p:sp>
      <p:sp>
        <p:nvSpPr>
          <p:cNvPr id="5" name="Rectangle 4"/>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7" name="Imag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pic>
        <p:nvPicPr>
          <p:cNvPr id="10" name="Image 9" descr="logo rond.png"/>
          <p:cNvPicPr>
            <a:picLocks noChangeAspect="1"/>
          </p:cNvPicPr>
          <p:nvPr userDrawn="1"/>
        </p:nvPicPr>
        <p:blipFill>
          <a:blip r:embed="rId21" cstate="print"/>
          <a:stretch>
            <a:fillRect/>
          </a:stretch>
        </p:blipFill>
        <p:spPr>
          <a:xfrm>
            <a:off x="6516900" y="24865"/>
            <a:ext cx="684000" cy="684000"/>
          </a:xfrm>
          <a:prstGeom prst="rect">
            <a:avLst/>
          </a:prstGeom>
        </p:spPr>
      </p:pic>
    </p:spTree>
    <p:extLst>
      <p:ext uri="{BB962C8B-B14F-4D97-AF65-F5344CB8AC3E}">
        <p14:creationId xmlns:p14="http://schemas.microsoft.com/office/powerpoint/2010/main" val="41286949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iming>
    <p:tnLst>
      <p:par>
        <p:cTn id="1" dur="indefinite" restart="never" nodeType="tmRoot"/>
      </p:par>
    </p:tnLst>
  </p:timing>
  <p:hf hdr="0" ftr="0" dt="0"/>
  <p:txStyles>
    <p:titleStyle>
      <a:lvl1pPr algn="ctr" rtl="0" eaLnBrk="1" fontAlgn="base" hangingPunct="1">
        <a:spcBef>
          <a:spcPct val="0"/>
        </a:spcBef>
        <a:spcAft>
          <a:spcPct val="0"/>
        </a:spcAft>
        <a:defRPr sz="2000" cap="all" baseline="0">
          <a:solidFill>
            <a:schemeClr val="tx2"/>
          </a:solidFill>
          <a:latin typeface="+mn-lt"/>
          <a:ea typeface="+mj-ea"/>
          <a:cs typeface="+mj-cs"/>
        </a:defRPr>
      </a:lvl1pPr>
      <a:lvl2pPr algn="ctr" rtl="0" eaLnBrk="1" fontAlgn="base" hangingPunct="1">
        <a:spcBef>
          <a:spcPct val="0"/>
        </a:spcBef>
        <a:spcAft>
          <a:spcPct val="0"/>
        </a:spcAft>
        <a:defRPr sz="2000">
          <a:solidFill>
            <a:schemeClr val="tx2"/>
          </a:solidFill>
          <a:latin typeface="Neutra Display" pitchFamily="50" charset="0"/>
          <a:cs typeface="Arial" charset="0"/>
        </a:defRPr>
      </a:lvl2pPr>
      <a:lvl3pPr algn="ctr" rtl="0" eaLnBrk="1" fontAlgn="base" hangingPunct="1">
        <a:spcBef>
          <a:spcPct val="0"/>
        </a:spcBef>
        <a:spcAft>
          <a:spcPct val="0"/>
        </a:spcAft>
        <a:defRPr sz="2000">
          <a:solidFill>
            <a:schemeClr val="tx2"/>
          </a:solidFill>
          <a:latin typeface="Neutra Display" pitchFamily="50" charset="0"/>
          <a:cs typeface="Arial" charset="0"/>
        </a:defRPr>
      </a:lvl3pPr>
      <a:lvl4pPr algn="ctr" rtl="0" eaLnBrk="1" fontAlgn="base" hangingPunct="1">
        <a:spcBef>
          <a:spcPct val="0"/>
        </a:spcBef>
        <a:spcAft>
          <a:spcPct val="0"/>
        </a:spcAft>
        <a:defRPr sz="2000">
          <a:solidFill>
            <a:schemeClr val="tx2"/>
          </a:solidFill>
          <a:latin typeface="Neutra Display" pitchFamily="50" charset="0"/>
          <a:cs typeface="Arial" charset="0"/>
        </a:defRPr>
      </a:lvl4pPr>
      <a:lvl5pPr algn="ctr" rtl="0" eaLnBrk="1" fontAlgn="base" hangingPunct="1">
        <a:spcBef>
          <a:spcPct val="0"/>
        </a:spcBef>
        <a:spcAft>
          <a:spcPct val="0"/>
        </a:spcAft>
        <a:defRPr sz="2000">
          <a:solidFill>
            <a:schemeClr val="tx2"/>
          </a:solidFill>
          <a:latin typeface="Neutra Display" pitchFamily="50" charset="0"/>
          <a:cs typeface="Arial" charset="0"/>
        </a:defRPr>
      </a:lvl5pPr>
      <a:lvl6pPr marL="457200" algn="ctr" rtl="0" eaLnBrk="1" fontAlgn="base" hangingPunct="1">
        <a:spcBef>
          <a:spcPct val="0"/>
        </a:spcBef>
        <a:spcAft>
          <a:spcPct val="0"/>
        </a:spcAft>
        <a:defRPr sz="2000">
          <a:solidFill>
            <a:schemeClr val="tx2"/>
          </a:solidFill>
          <a:latin typeface="Neutra Display" pitchFamily="50" charset="0"/>
          <a:cs typeface="Arial" charset="0"/>
        </a:defRPr>
      </a:lvl6pPr>
      <a:lvl7pPr marL="914400" algn="ctr" rtl="0" eaLnBrk="1" fontAlgn="base" hangingPunct="1">
        <a:spcBef>
          <a:spcPct val="0"/>
        </a:spcBef>
        <a:spcAft>
          <a:spcPct val="0"/>
        </a:spcAft>
        <a:defRPr sz="2000">
          <a:solidFill>
            <a:schemeClr val="tx2"/>
          </a:solidFill>
          <a:latin typeface="Neutra Display" pitchFamily="50" charset="0"/>
          <a:cs typeface="Arial" charset="0"/>
        </a:defRPr>
      </a:lvl7pPr>
      <a:lvl8pPr marL="1371600" algn="ctr" rtl="0" eaLnBrk="1" fontAlgn="base" hangingPunct="1">
        <a:spcBef>
          <a:spcPct val="0"/>
        </a:spcBef>
        <a:spcAft>
          <a:spcPct val="0"/>
        </a:spcAft>
        <a:defRPr sz="2000">
          <a:solidFill>
            <a:schemeClr val="tx2"/>
          </a:solidFill>
          <a:latin typeface="Neutra Display" pitchFamily="50" charset="0"/>
          <a:cs typeface="Arial" charset="0"/>
        </a:defRPr>
      </a:lvl8pPr>
      <a:lvl9pPr marL="1828800" algn="ctr" rtl="0" eaLnBrk="1" fontAlgn="base" hangingPunct="1">
        <a:spcBef>
          <a:spcPct val="0"/>
        </a:spcBef>
        <a:spcAft>
          <a:spcPct val="0"/>
        </a:spcAft>
        <a:defRPr sz="2000">
          <a:solidFill>
            <a:schemeClr val="tx2"/>
          </a:solidFill>
          <a:latin typeface="Neutra Display" pitchFamily="50" charset="0"/>
          <a:cs typeface="Arial" charset="0"/>
        </a:defRPr>
      </a:lvl9pPr>
    </p:titleStyle>
    <p:bodyStyle>
      <a:lvl1pPr algn="l" rtl="0" eaLnBrk="1" fontAlgn="base" hangingPunct="1">
        <a:lnSpc>
          <a:spcPct val="105000"/>
        </a:lnSpc>
        <a:spcBef>
          <a:spcPts val="1200"/>
        </a:spcBef>
        <a:spcAft>
          <a:spcPts val="1200"/>
        </a:spcAft>
        <a:defRPr sz="1100" i="1">
          <a:solidFill>
            <a:schemeClr val="tx2"/>
          </a:solidFill>
          <a:latin typeface="+mn-lt"/>
          <a:ea typeface="+mn-ea"/>
          <a:cs typeface="+mn-cs"/>
        </a:defRPr>
      </a:lvl1pPr>
      <a:lvl2pPr marL="1588" algn="just" rtl="0" eaLnBrk="1" fontAlgn="base" hangingPunct="1">
        <a:lnSpc>
          <a:spcPct val="105000"/>
        </a:lnSpc>
        <a:spcBef>
          <a:spcPct val="0"/>
        </a:spcBef>
        <a:spcAft>
          <a:spcPct val="0"/>
        </a:spcAft>
        <a:defRPr sz="1100" i="0">
          <a:solidFill>
            <a:schemeClr val="tx1"/>
          </a:solidFill>
          <a:latin typeface="+mn-lt"/>
          <a:cs typeface="+mn-cs"/>
        </a:defRPr>
      </a:lvl2pPr>
      <a:lvl3pPr marL="3175" algn="l" rtl="0" eaLnBrk="1" fontAlgn="base" hangingPunct="1">
        <a:lnSpc>
          <a:spcPct val="105000"/>
        </a:lnSpc>
        <a:spcBef>
          <a:spcPct val="0"/>
        </a:spcBef>
        <a:spcAft>
          <a:spcPct val="0"/>
        </a:spcAft>
        <a:defRPr sz="1100" b="0" i="0">
          <a:solidFill>
            <a:schemeClr val="tx1"/>
          </a:solidFill>
          <a:latin typeface="+mn-lt"/>
          <a:cs typeface="+mn-cs"/>
        </a:defRPr>
      </a:lvl3pPr>
      <a:lvl4pPr marL="4763" algn="just" rtl="0" eaLnBrk="1" fontAlgn="base" hangingPunct="1">
        <a:lnSpc>
          <a:spcPct val="105000"/>
        </a:lnSpc>
        <a:spcBef>
          <a:spcPct val="0"/>
        </a:spcBef>
        <a:spcAft>
          <a:spcPct val="0"/>
        </a:spcAft>
        <a:defRPr sz="1100" b="0" i="0">
          <a:solidFill>
            <a:schemeClr val="tx1"/>
          </a:solidFill>
          <a:latin typeface="+mn-lt"/>
          <a:cs typeface="+mn-cs"/>
        </a:defRPr>
      </a:lvl4pPr>
      <a:lvl5pPr marL="6350" algn="just" rtl="0" eaLnBrk="1" fontAlgn="base" hangingPunct="1">
        <a:lnSpc>
          <a:spcPct val="105000"/>
        </a:lnSpc>
        <a:spcBef>
          <a:spcPct val="0"/>
        </a:spcBef>
        <a:spcAft>
          <a:spcPct val="0"/>
        </a:spcAft>
        <a:defRPr sz="1100" b="0" i="0">
          <a:solidFill>
            <a:schemeClr val="tx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goldentulip.com/fr/hotels/golden-tulip-berlin-hotel-hamburg?gclid=CP6-rfjgzc0CFfAy0wodrJYPfw"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2157" y="1170236"/>
            <a:ext cx="6408000" cy="432048"/>
          </a:xfrm>
        </p:spPr>
        <p:txBody>
          <a:bodyPr/>
          <a:lstStyle/>
          <a:p>
            <a:r>
              <a:rPr lang="fr-FR" dirty="0" smtClean="0"/>
              <a:t>ESCAPADE CULTURELLE à BERLIN</a:t>
            </a:r>
            <a:endParaRPr lang="fr-FR" dirty="0"/>
          </a:p>
        </p:txBody>
      </p:sp>
      <p:sp>
        <p:nvSpPr>
          <p:cNvPr id="3" name="Sous-titre 2"/>
          <p:cNvSpPr>
            <a:spLocks noGrp="1"/>
          </p:cNvSpPr>
          <p:nvPr>
            <p:ph type="subTitle" idx="1"/>
          </p:nvPr>
        </p:nvSpPr>
        <p:spPr>
          <a:xfrm>
            <a:off x="572157" y="1810879"/>
            <a:ext cx="6408000" cy="439477"/>
          </a:xfrm>
        </p:spPr>
        <p:txBody>
          <a:bodyPr/>
          <a:lstStyle/>
          <a:p>
            <a:r>
              <a:rPr lang="fr-FR" dirty="0" smtClean="0"/>
              <a:t>ALLEMAGNE</a:t>
            </a:r>
            <a:endParaRPr lang="fr-FR" dirty="0"/>
          </a:p>
        </p:txBody>
      </p:sp>
      <p:sp>
        <p:nvSpPr>
          <p:cNvPr id="8" name="Espace réservé du texte 7"/>
          <p:cNvSpPr>
            <a:spLocks noGrp="1"/>
          </p:cNvSpPr>
          <p:nvPr>
            <p:ph type="body" sz="quarter" idx="11"/>
          </p:nvPr>
        </p:nvSpPr>
        <p:spPr>
          <a:xfrm>
            <a:off x="576275" y="2394373"/>
            <a:ext cx="6408712" cy="552028"/>
          </a:xfrm>
        </p:spPr>
        <p:txBody>
          <a:bodyPr/>
          <a:lstStyle/>
          <a:p>
            <a:r>
              <a:rPr lang="fr-FR" u="sng" dirty="0" smtClean="0"/>
              <a:t>4 </a:t>
            </a:r>
            <a:r>
              <a:rPr lang="fr-FR" u="sng" dirty="0" smtClean="0"/>
              <a:t>JOURS</a:t>
            </a:r>
            <a:br>
              <a:rPr lang="fr-FR" u="sng" dirty="0" smtClean="0"/>
            </a:br>
            <a:r>
              <a:rPr lang="fr-FR" u="sng" dirty="0" smtClean="0"/>
              <a:t/>
            </a:r>
            <a:br>
              <a:rPr lang="fr-FR" u="sng" dirty="0" smtClean="0"/>
            </a:br>
            <a:r>
              <a:rPr lang="fr-FR" dirty="0" smtClean="0"/>
              <a:t>21 au 24 Septembre 2017</a:t>
            </a:r>
          </a:p>
        </p:txBody>
      </p:sp>
      <p:pic>
        <p:nvPicPr>
          <p:cNvPr id="10" name="Picture 2" descr="\\FRSAFSHOME\F_Home$\mnguyen\Mes Documents\Downloads\359212.ori.jpg"/>
          <p:cNvPicPr>
            <a:picLocks noGrp="1" noChangeAspect="1" noChangeArrowheads="1"/>
          </p:cNvPicPr>
          <p:nvPr>
            <p:ph type="pic" sz="quarter" idx="13"/>
          </p:nvPr>
        </p:nvPicPr>
        <p:blipFill>
          <a:blip r:embed="rId2" cstate="print"/>
          <a:srcRect t="6769" b="6769"/>
          <a:stretch>
            <a:fillRect/>
          </a:stretch>
        </p:blipFill>
        <p:spPr bwMode="auto">
          <a:prstGeom prst="rect">
            <a:avLst/>
          </a:prstGeom>
          <a:noFill/>
          <a:ln w="9525">
            <a:noFill/>
            <a:miter lim="800000"/>
            <a:headEnd/>
            <a:tailEnd/>
          </a:ln>
          <a:effectLst/>
        </p:spPr>
      </p:pic>
      <p:sp>
        <p:nvSpPr>
          <p:cNvPr id="9" name="Rectangle à coins arrondis 11"/>
          <p:cNvSpPr/>
          <p:nvPr/>
        </p:nvSpPr>
        <p:spPr bwMode="auto">
          <a:xfrm>
            <a:off x="572157" y="8045427"/>
            <a:ext cx="6619217" cy="1253876"/>
          </a:xfrm>
          <a:custGeom>
            <a:avLst/>
            <a:gdLst>
              <a:gd name="connsiteX0" fmla="*/ 0 w 6651103"/>
              <a:gd name="connsiteY0" fmla="*/ 208984 h 1253876"/>
              <a:gd name="connsiteX1" fmla="*/ 208984 w 6651103"/>
              <a:gd name="connsiteY1" fmla="*/ 0 h 1253876"/>
              <a:gd name="connsiteX2" fmla="*/ 6442119 w 6651103"/>
              <a:gd name="connsiteY2" fmla="*/ 0 h 1253876"/>
              <a:gd name="connsiteX3" fmla="*/ 6651103 w 6651103"/>
              <a:gd name="connsiteY3" fmla="*/ 208984 h 1253876"/>
              <a:gd name="connsiteX4" fmla="*/ 6651103 w 6651103"/>
              <a:gd name="connsiteY4" fmla="*/ 1044892 h 1253876"/>
              <a:gd name="connsiteX5" fmla="*/ 6442119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0 w 6651103"/>
              <a:gd name="connsiteY0" fmla="*/ 208984 h 1253876"/>
              <a:gd name="connsiteX1" fmla="*/ 125857 w 6651103"/>
              <a:gd name="connsiteY1" fmla="*/ 0 h 1253876"/>
              <a:gd name="connsiteX2" fmla="*/ 6442119 w 6651103"/>
              <a:gd name="connsiteY2" fmla="*/ 0 h 1253876"/>
              <a:gd name="connsiteX3" fmla="*/ 6651103 w 6651103"/>
              <a:gd name="connsiteY3" fmla="*/ 208984 h 1253876"/>
              <a:gd name="connsiteX4" fmla="*/ 6651103 w 6651103"/>
              <a:gd name="connsiteY4" fmla="*/ 1044892 h 1253876"/>
              <a:gd name="connsiteX5" fmla="*/ 6442119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0 w 6651103"/>
              <a:gd name="connsiteY0" fmla="*/ 208984 h 1253876"/>
              <a:gd name="connsiteX1" fmla="*/ 125857 w 6651103"/>
              <a:gd name="connsiteY1" fmla="*/ 0 h 1253876"/>
              <a:gd name="connsiteX2" fmla="*/ 6504465 w 6651103"/>
              <a:gd name="connsiteY2" fmla="*/ 0 h 1253876"/>
              <a:gd name="connsiteX3" fmla="*/ 6651103 w 6651103"/>
              <a:gd name="connsiteY3" fmla="*/ 208984 h 1253876"/>
              <a:gd name="connsiteX4" fmla="*/ 6651103 w 6651103"/>
              <a:gd name="connsiteY4" fmla="*/ 1044892 h 1253876"/>
              <a:gd name="connsiteX5" fmla="*/ 6442119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0 w 6651103"/>
              <a:gd name="connsiteY0" fmla="*/ 208984 h 1253876"/>
              <a:gd name="connsiteX1" fmla="*/ 125857 w 6651103"/>
              <a:gd name="connsiteY1" fmla="*/ 0 h 1253876"/>
              <a:gd name="connsiteX2" fmla="*/ 6504465 w 6651103"/>
              <a:gd name="connsiteY2" fmla="*/ 0 h 1253876"/>
              <a:gd name="connsiteX3" fmla="*/ 6651103 w 6651103"/>
              <a:gd name="connsiteY3" fmla="*/ 208984 h 1253876"/>
              <a:gd name="connsiteX4" fmla="*/ 6651103 w 6651103"/>
              <a:gd name="connsiteY4" fmla="*/ 1044892 h 1253876"/>
              <a:gd name="connsiteX5" fmla="*/ 6504464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238 w 6651341"/>
              <a:gd name="connsiteY0" fmla="*/ 208984 h 1253876"/>
              <a:gd name="connsiteX1" fmla="*/ 126095 w 6651341"/>
              <a:gd name="connsiteY1" fmla="*/ 0 h 1253876"/>
              <a:gd name="connsiteX2" fmla="*/ 6504703 w 6651341"/>
              <a:gd name="connsiteY2" fmla="*/ 0 h 1253876"/>
              <a:gd name="connsiteX3" fmla="*/ 6651341 w 6651341"/>
              <a:gd name="connsiteY3" fmla="*/ 208984 h 1253876"/>
              <a:gd name="connsiteX4" fmla="*/ 6651341 w 6651341"/>
              <a:gd name="connsiteY4" fmla="*/ 1044892 h 1253876"/>
              <a:gd name="connsiteX5" fmla="*/ 6504702 w 6651341"/>
              <a:gd name="connsiteY5" fmla="*/ 1253876 h 1253876"/>
              <a:gd name="connsiteX6" fmla="*/ 105313 w 6651341"/>
              <a:gd name="connsiteY6" fmla="*/ 1253876 h 1253876"/>
              <a:gd name="connsiteX7" fmla="*/ 238 w 6651341"/>
              <a:gd name="connsiteY7" fmla="*/ 1044892 h 1253876"/>
              <a:gd name="connsiteX8" fmla="*/ 238 w 6651341"/>
              <a:gd name="connsiteY8" fmla="*/ 208984 h 125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341" h="1253876">
                <a:moveTo>
                  <a:pt x="238" y="208984"/>
                </a:moveTo>
                <a:cubicBezTo>
                  <a:pt x="238" y="93565"/>
                  <a:pt x="10676" y="0"/>
                  <a:pt x="126095" y="0"/>
                </a:cubicBezTo>
                <a:lnTo>
                  <a:pt x="6504703" y="0"/>
                </a:lnTo>
                <a:cubicBezTo>
                  <a:pt x="6620122" y="0"/>
                  <a:pt x="6651341" y="93565"/>
                  <a:pt x="6651341" y="208984"/>
                </a:cubicBezTo>
                <a:lnTo>
                  <a:pt x="6651341" y="1044892"/>
                </a:lnTo>
                <a:cubicBezTo>
                  <a:pt x="6651341" y="1160311"/>
                  <a:pt x="6620121" y="1253876"/>
                  <a:pt x="6504702" y="1253876"/>
                </a:cubicBezTo>
                <a:lnTo>
                  <a:pt x="105313" y="1253876"/>
                </a:lnTo>
                <a:cubicBezTo>
                  <a:pt x="-10106" y="1253876"/>
                  <a:pt x="238" y="1160311"/>
                  <a:pt x="238" y="1044892"/>
                </a:cubicBezTo>
                <a:lnTo>
                  <a:pt x="238" y="208984"/>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171450" defTabSz="909638"/>
            <a:r>
              <a:rPr lang="fr-FR" sz="1600" dirty="0">
                <a:solidFill>
                  <a:schemeClr val="tx1"/>
                </a:solidFill>
                <a:latin typeface="News Gothic MT" panose="020B0504020203020204" pitchFamily="34" charset="0"/>
              </a:rPr>
              <a:t>LA RETRAITE OUI, </a:t>
            </a:r>
            <a:br>
              <a:rPr lang="fr-FR" sz="1600" dirty="0">
                <a:solidFill>
                  <a:schemeClr val="tx1"/>
                </a:solidFill>
                <a:latin typeface="News Gothic MT" panose="020B0504020203020204" pitchFamily="34" charset="0"/>
              </a:rPr>
            </a:br>
            <a:r>
              <a:rPr lang="fr-FR" sz="1600" dirty="0">
                <a:solidFill>
                  <a:schemeClr val="tx1"/>
                </a:solidFill>
                <a:latin typeface="News Gothic MT" panose="020B0504020203020204" pitchFamily="34" charset="0"/>
              </a:rPr>
              <a:t>MAIS A QUEL PRIX, A QUEL AGE ?</a:t>
            </a:r>
            <a:r>
              <a:rPr lang="fr-FR" sz="1600" dirty="0" smtClean="0">
                <a:solidFill>
                  <a:schemeClr val="tx1"/>
                </a:solidFill>
                <a:latin typeface="News Gothic MT" panose="020B0504020203020204" pitchFamily="34" charset="0"/>
              </a:rPr>
              <a:t/>
            </a:r>
            <a:br>
              <a:rPr lang="fr-FR" sz="1600" dirty="0" smtClean="0">
                <a:solidFill>
                  <a:schemeClr val="tx1"/>
                </a:solidFill>
                <a:latin typeface="News Gothic MT" panose="020B0504020203020204" pitchFamily="34" charset="0"/>
              </a:rPr>
            </a:br>
            <a:r>
              <a:rPr lang="fr-FR" sz="1600" b="0" dirty="0">
                <a:solidFill>
                  <a:schemeClr val="tx1"/>
                </a:solidFill>
                <a:latin typeface="News Gothic MT" panose="020B0504020203020204" pitchFamily="34" charset="0"/>
              </a:rPr>
              <a:t>Conférencier : DR </a:t>
            </a:r>
            <a:r>
              <a:rPr lang="fr-FR" sz="1600" b="0" dirty="0" smtClean="0">
                <a:solidFill>
                  <a:schemeClr val="tx1"/>
                </a:solidFill>
                <a:latin typeface="News Gothic MT" panose="020B0504020203020204" pitchFamily="34" charset="0"/>
              </a:rPr>
              <a:t>YVES DECALF</a:t>
            </a:r>
            <a:endParaRPr lang="fr-FR" sz="1600" b="0" dirty="0">
              <a:solidFill>
                <a:schemeClr val="tx1"/>
              </a:solidFill>
              <a:latin typeface="News Gothic MT" panose="020B0504020203020204" pitchFamily="34" charset="0"/>
            </a:endParaRPr>
          </a:p>
          <a:p>
            <a:pPr marL="171450" defTabSz="909638"/>
            <a:r>
              <a:rPr lang="fr-FR" sz="1600" b="0" dirty="0" smtClean="0">
                <a:latin typeface="News Gothic MT" panose="020B0504020203020204" pitchFamily="34" charset="0"/>
              </a:rPr>
              <a:t>Formation ouverte aux médecins de toutes spécialités </a:t>
            </a:r>
            <a:endParaRPr kumimoji="0" lang="fr-FR" sz="1600" b="0" i="0" u="none" strike="noStrike" cap="none" normalizeH="0" baseline="0" dirty="0" smtClean="0">
              <a:ln>
                <a:noFill/>
              </a:ln>
              <a:effectLst/>
              <a:latin typeface="News Gothic MT" panose="020B0504020203020204" pitchFamily="34"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77" y="7930752"/>
            <a:ext cx="483393" cy="466725"/>
          </a:xfrm>
          <a:prstGeom prst="rect">
            <a:avLst/>
          </a:prstGeom>
        </p:spPr>
      </p:pic>
      <p:sp>
        <p:nvSpPr>
          <p:cNvPr id="14" name="Espace réservé du texte 12"/>
          <p:cNvSpPr txBox="1">
            <a:spLocks/>
          </p:cNvSpPr>
          <p:nvPr/>
        </p:nvSpPr>
        <p:spPr bwMode="auto">
          <a:xfrm>
            <a:off x="3806270" y="9667180"/>
            <a:ext cx="3206452" cy="77755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lvl1pPr marL="0" algn="ctr" rtl="0" eaLnBrk="1" fontAlgn="base" hangingPunct="1">
              <a:lnSpc>
                <a:spcPct val="100000"/>
              </a:lnSpc>
              <a:spcBef>
                <a:spcPts val="1200"/>
              </a:spcBef>
              <a:spcAft>
                <a:spcPts val="0"/>
              </a:spcAft>
              <a:defRPr sz="1900" b="0" i="0" cap="small" baseline="0">
                <a:solidFill>
                  <a:schemeClr val="bg1"/>
                </a:solidFill>
                <a:latin typeface="+mn-lt"/>
                <a:ea typeface="+mn-ea"/>
                <a:cs typeface="+mn-cs"/>
              </a:defRPr>
            </a:lvl1pPr>
            <a:lvl2pPr marL="0" algn="ctr" rtl="0" eaLnBrk="1" fontAlgn="base" hangingPunct="1">
              <a:lnSpc>
                <a:spcPct val="110000"/>
              </a:lnSpc>
              <a:spcBef>
                <a:spcPts val="5000"/>
              </a:spcBef>
              <a:spcAft>
                <a:spcPts val="0"/>
              </a:spcAft>
              <a:defRPr sz="1050" b="1" i="0" cap="small" baseline="0">
                <a:solidFill>
                  <a:schemeClr val="bg1"/>
                </a:solidFill>
                <a:latin typeface="News Gothic MT" panose="020B0504020203020204" pitchFamily="34" charset="0"/>
                <a:cs typeface="+mn-cs"/>
              </a:defRPr>
            </a:lvl2pPr>
            <a:lvl3pPr marL="0" algn="ctr" rtl="0" eaLnBrk="1" fontAlgn="base" hangingPunct="1">
              <a:lnSpc>
                <a:spcPct val="110000"/>
              </a:lnSpc>
              <a:spcBef>
                <a:spcPct val="0"/>
              </a:spcBef>
              <a:spcAft>
                <a:spcPts val="0"/>
              </a:spcAft>
              <a:defRPr sz="1050" b="0" i="0">
                <a:solidFill>
                  <a:schemeClr val="bg1"/>
                </a:solidFill>
                <a:latin typeface="News Gothic MT" panose="020B0504020203020204" pitchFamily="34" charset="0"/>
                <a:cs typeface="+mn-cs"/>
              </a:defRPr>
            </a:lvl3pPr>
            <a:lvl4pPr marL="0" algn="ctr" rtl="0" eaLnBrk="1" fontAlgn="base" hangingPunct="1">
              <a:lnSpc>
                <a:spcPct val="110000"/>
              </a:lnSpc>
              <a:spcBef>
                <a:spcPct val="0"/>
              </a:spcBef>
              <a:spcAft>
                <a:spcPts val="0"/>
              </a:spcAft>
              <a:defRPr sz="1300" b="0" i="0">
                <a:solidFill>
                  <a:schemeClr val="bg1"/>
                </a:solidFill>
                <a:latin typeface="+mn-lt"/>
                <a:cs typeface="+mn-cs"/>
              </a:defRPr>
            </a:lvl4pPr>
            <a:lvl5pPr marL="0" algn="ctr" rtl="0" eaLnBrk="1" fontAlgn="base" hangingPunct="1">
              <a:lnSpc>
                <a:spcPct val="110000"/>
              </a:lnSpc>
              <a:spcBef>
                <a:spcPct val="0"/>
              </a:spcBef>
              <a:spcAft>
                <a:spcPts val="0"/>
              </a:spcAft>
              <a:defRPr sz="1300" b="0" i="0">
                <a:solidFill>
                  <a:schemeClr val="bg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a:lstStyle>
          <a:p>
            <a:pPr lvl="1"/>
            <a:r>
              <a:rPr lang="fr-FR" sz="1000" kern="0" smtClean="0"/>
              <a:t>Votre contact « Voyage » :</a:t>
            </a:r>
          </a:p>
          <a:p>
            <a:pPr lvl="2"/>
            <a:r>
              <a:rPr lang="fr-FR" sz="1000" kern="0" smtClean="0"/>
              <a:t>Florian Simar : 01 58 71 15 83 fsimar@voyageursdumonde.fr</a:t>
            </a:r>
          </a:p>
          <a:p>
            <a:pPr lvl="2"/>
            <a:r>
              <a:rPr lang="fr-FR" sz="1000" kern="0" smtClean="0"/>
              <a:t>75, rue de Richelieu, 75002 Paris</a:t>
            </a:r>
            <a:endParaRPr lang="fr-FR" sz="1000" kern="0" dirty="0"/>
          </a:p>
        </p:txBody>
      </p:sp>
      <p:sp>
        <p:nvSpPr>
          <p:cNvPr id="15" name="Espace réservé du texte 5"/>
          <p:cNvSpPr txBox="1">
            <a:spLocks/>
          </p:cNvSpPr>
          <p:nvPr/>
        </p:nvSpPr>
        <p:spPr bwMode="auto">
          <a:xfrm>
            <a:off x="572157" y="9667180"/>
            <a:ext cx="3206452" cy="77755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lvl1pPr marL="0" algn="ctr" rtl="0" eaLnBrk="1" fontAlgn="base" hangingPunct="1">
              <a:lnSpc>
                <a:spcPct val="100000"/>
              </a:lnSpc>
              <a:spcBef>
                <a:spcPts val="1200"/>
              </a:spcBef>
              <a:spcAft>
                <a:spcPts val="0"/>
              </a:spcAft>
              <a:defRPr sz="1900" b="0" i="0" cap="small" baseline="0">
                <a:solidFill>
                  <a:schemeClr val="bg1"/>
                </a:solidFill>
                <a:latin typeface="+mn-lt"/>
                <a:ea typeface="+mn-ea"/>
                <a:cs typeface="+mn-cs"/>
              </a:defRPr>
            </a:lvl1pPr>
            <a:lvl2pPr marL="0" algn="ctr" rtl="0" eaLnBrk="1" fontAlgn="base" hangingPunct="1">
              <a:lnSpc>
                <a:spcPct val="110000"/>
              </a:lnSpc>
              <a:spcBef>
                <a:spcPts val="5000"/>
              </a:spcBef>
              <a:spcAft>
                <a:spcPts val="0"/>
              </a:spcAft>
              <a:defRPr sz="1050" b="1" i="0" cap="small" baseline="0">
                <a:solidFill>
                  <a:schemeClr val="bg1"/>
                </a:solidFill>
                <a:latin typeface="News Gothic MT" panose="020B0504020203020204" pitchFamily="34" charset="0"/>
                <a:cs typeface="+mn-cs"/>
              </a:defRPr>
            </a:lvl2pPr>
            <a:lvl3pPr marL="0" algn="ctr" rtl="0" eaLnBrk="1" fontAlgn="base" hangingPunct="1">
              <a:lnSpc>
                <a:spcPct val="110000"/>
              </a:lnSpc>
              <a:spcBef>
                <a:spcPct val="0"/>
              </a:spcBef>
              <a:spcAft>
                <a:spcPts val="0"/>
              </a:spcAft>
              <a:defRPr sz="1050" b="0" i="0">
                <a:solidFill>
                  <a:schemeClr val="bg1"/>
                </a:solidFill>
                <a:latin typeface="News Gothic MT" panose="020B0504020203020204" pitchFamily="34" charset="0"/>
                <a:cs typeface="+mn-cs"/>
              </a:defRPr>
            </a:lvl3pPr>
            <a:lvl4pPr marL="0" algn="ctr" rtl="0" eaLnBrk="1" fontAlgn="base" hangingPunct="1">
              <a:lnSpc>
                <a:spcPct val="110000"/>
              </a:lnSpc>
              <a:spcBef>
                <a:spcPct val="0"/>
              </a:spcBef>
              <a:spcAft>
                <a:spcPts val="0"/>
              </a:spcAft>
              <a:defRPr sz="1300" b="0" i="0">
                <a:solidFill>
                  <a:schemeClr val="bg1"/>
                </a:solidFill>
                <a:latin typeface="+mn-lt"/>
                <a:cs typeface="+mn-cs"/>
              </a:defRPr>
            </a:lvl4pPr>
            <a:lvl5pPr marL="0" algn="ctr" rtl="0" eaLnBrk="1" fontAlgn="base" hangingPunct="1">
              <a:lnSpc>
                <a:spcPct val="110000"/>
              </a:lnSpc>
              <a:spcBef>
                <a:spcPct val="0"/>
              </a:spcBef>
              <a:spcAft>
                <a:spcPts val="0"/>
              </a:spcAft>
              <a:defRPr sz="1300" b="0" i="0">
                <a:solidFill>
                  <a:schemeClr val="bg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a:lstStyle>
          <a:p>
            <a:r>
              <a:rPr lang="fr-FR" sz="1000" b="1" kern="0" smtClean="0"/>
              <a:t>Votre</a:t>
            </a:r>
            <a:r>
              <a:rPr lang="fr-FR" sz="1000" kern="0" smtClean="0"/>
              <a:t> </a:t>
            </a:r>
            <a:r>
              <a:rPr lang="fr-FR" sz="1000" b="1" kern="0" smtClean="0"/>
              <a:t>contact « Formation » :</a:t>
            </a:r>
            <a:endParaRPr lang="fr-FR" sz="1200" kern="0" smtClean="0"/>
          </a:p>
          <a:p>
            <a:pPr lvl="2"/>
            <a:r>
              <a:rPr lang="fr-FR" sz="1000" kern="0" smtClean="0"/>
              <a:t>Vanessa Savard : 01 43 18 88 26  contact@voyagesfmc.fr</a:t>
            </a:r>
            <a:br>
              <a:rPr lang="fr-FR" sz="1000" kern="0" smtClean="0"/>
            </a:br>
            <a:r>
              <a:rPr lang="fr-FR" sz="1000" kern="0" smtClean="0"/>
              <a:t>79, rue de Tocqueville, 75017 Paris</a:t>
            </a:r>
            <a:endParaRPr lang="fr-FR" sz="10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SAFSHOME\F_Home$\mnguyen\Mes Documents\Downloads\359209.ori.jpg"/>
          <p:cNvPicPr>
            <a:picLocks noGrp="1" noChangeAspect="1" noChangeArrowheads="1"/>
          </p:cNvPicPr>
          <p:nvPr>
            <p:ph type="pic" sz="quarter" idx="10"/>
          </p:nvPr>
        </p:nvPicPr>
        <p:blipFill>
          <a:blip r:embed="rId2" cstate="print"/>
          <a:srcRect l="2732" r="2732"/>
          <a:stretch>
            <a:fillRect/>
          </a:stretch>
        </p:blipFill>
        <p:spPr bwMode="auto">
          <a:prstGeom prst="rect">
            <a:avLst/>
          </a:prstGeom>
          <a:noFill/>
        </p:spPr>
      </p:pic>
      <p:pic>
        <p:nvPicPr>
          <p:cNvPr id="2051" name="Picture 3" descr="\\FRSAFSHOME\F_Home$\mnguyen\Mes Documents\Downloads\359210.ori.jpg"/>
          <p:cNvPicPr>
            <a:picLocks noGrp="1" noChangeAspect="1" noChangeArrowheads="1"/>
          </p:cNvPicPr>
          <p:nvPr>
            <p:ph type="pic" sz="quarter" idx="11"/>
          </p:nvPr>
        </p:nvPicPr>
        <p:blipFill>
          <a:blip r:embed="rId3" cstate="print"/>
          <a:srcRect l="2715" r="2715"/>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324247" y="4698628"/>
            <a:ext cx="6842125" cy="36036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p>
            <a:pPr algn="ctr"/>
            <a:endParaRPr lang="fr-FR" sz="1900" dirty="0">
              <a:latin typeface="+mn-lt"/>
            </a:endParaRPr>
          </a:p>
        </p:txBody>
      </p:sp>
      <p:sp>
        <p:nvSpPr>
          <p:cNvPr id="10" name="Titre 9"/>
          <p:cNvSpPr>
            <a:spLocks noGrp="1"/>
          </p:cNvSpPr>
          <p:nvPr>
            <p:ph type="title"/>
          </p:nvPr>
        </p:nvSpPr>
        <p:spPr>
          <a:xfrm>
            <a:off x="396255" y="5634732"/>
            <a:ext cx="6842125" cy="360363"/>
          </a:xfrm>
        </p:spPr>
        <p:txBody>
          <a:bodyPr/>
          <a:lstStyle/>
          <a:p>
            <a:r>
              <a:rPr lang="fr-FR" dirty="0" smtClean="0"/>
              <a:t>Formalités administratives &amp; Sanitaires</a:t>
            </a:r>
            <a:endParaRPr lang="fr-FR" dirty="0"/>
          </a:p>
        </p:txBody>
      </p:sp>
      <p:sp>
        <p:nvSpPr>
          <p:cNvPr id="7" name="Espace réservé du texte 2"/>
          <p:cNvSpPr>
            <a:spLocks noGrp="1"/>
          </p:cNvSpPr>
          <p:nvPr>
            <p:ph type="body" sz="quarter" idx="10"/>
          </p:nvPr>
        </p:nvSpPr>
        <p:spPr>
          <a:xfrm>
            <a:off x="468263" y="6354812"/>
            <a:ext cx="6696744" cy="1728192"/>
          </a:xfrm>
        </p:spPr>
        <p:txBody>
          <a:bodyPr/>
          <a:lstStyle/>
          <a:p>
            <a:pPr lvl="1"/>
            <a:endParaRPr lang="fr-FR" b="0" dirty="0" smtClean="0">
              <a:latin typeface="+mn-lt"/>
            </a:endParaRPr>
          </a:p>
          <a:p>
            <a:pPr lvl="2" algn="ctr"/>
            <a:r>
              <a:rPr lang="fr-FR" b="1" dirty="0" smtClean="0"/>
              <a:t>POUR LES RESSORTISSANTS FRANÇAIS  </a:t>
            </a:r>
          </a:p>
          <a:p>
            <a:pPr lvl="2" algn="ctr"/>
            <a:r>
              <a:rPr lang="fr-FR" b="1" dirty="0" smtClean="0"/>
              <a:t>AUTRE NATIONALITE, SE RENSEIGNER AUPRES DES SERVICES CONCERNES.</a:t>
            </a:r>
          </a:p>
          <a:p>
            <a:pPr lvl="2" algn="ctr"/>
            <a:endParaRPr lang="fr-FR" b="1" dirty="0" smtClean="0"/>
          </a:p>
          <a:p>
            <a:pPr lvl="2" algn="ctr"/>
            <a:endParaRPr lang="fr-FR" b="1" dirty="0" smtClean="0"/>
          </a:p>
          <a:p>
            <a:pPr lvl="2" algn="ctr"/>
            <a:r>
              <a:rPr lang="fr-FR" b="1" dirty="0" smtClean="0"/>
              <a:t>Informations douanières : </a:t>
            </a:r>
            <a:endParaRPr lang="fr-FR" dirty="0" smtClean="0"/>
          </a:p>
          <a:p>
            <a:pPr lvl="2" algn="ctr"/>
            <a:r>
              <a:rPr lang="fr-FR" dirty="0" smtClean="0"/>
              <a:t>passeport</a:t>
            </a:r>
          </a:p>
          <a:p>
            <a:pPr lvl="2" algn="ctr"/>
            <a:endParaRPr lang="fr-FR" dirty="0" smtClean="0"/>
          </a:p>
          <a:p>
            <a:pPr lvl="1" algn="ctr"/>
            <a:r>
              <a:rPr lang="fr-FR" b="1" cap="none" dirty="0" smtClean="0">
                <a:latin typeface="+mn-lt"/>
              </a:rPr>
              <a:t>santé : </a:t>
            </a:r>
          </a:p>
          <a:p>
            <a:pPr lvl="1" algn="ctr"/>
            <a:r>
              <a:rPr lang="fr-FR" cap="none" dirty="0" smtClean="0">
                <a:latin typeface="+mn-lt"/>
              </a:rPr>
              <a:t>rien à signaler</a:t>
            </a:r>
          </a:p>
          <a:p>
            <a:pPr lvl="1" algn="ctr"/>
            <a:endParaRPr lang="fr-FR" b="1" dirty="0" smtClean="0">
              <a:latin typeface="+mn-lt"/>
            </a:endParaRPr>
          </a:p>
          <a:p>
            <a:pPr lvl="1"/>
            <a:endParaRPr lang="fr-FR" b="0" dirty="0">
              <a:latin typeface="+mn-lt"/>
            </a:endParaRPr>
          </a:p>
        </p:txBody>
      </p:sp>
      <p:graphicFrame>
        <p:nvGraphicFramePr>
          <p:cNvPr id="8" name="Tableau 7"/>
          <p:cNvGraphicFramePr>
            <a:graphicFrameLocks noGrp="1"/>
          </p:cNvGraphicFramePr>
          <p:nvPr/>
        </p:nvGraphicFramePr>
        <p:xfrm>
          <a:off x="1260351" y="3114452"/>
          <a:ext cx="4968552" cy="1793736"/>
        </p:xfrm>
        <a:graphic>
          <a:graphicData uri="http://schemas.openxmlformats.org/drawingml/2006/table">
            <a:tbl>
              <a:tblPr firstRow="1" bandRow="1">
                <a:tableStyleId>{D27102A9-8310-4765-A935-A1911B00CA55}</a:tableStyleId>
              </a:tblPr>
              <a:tblGrid>
                <a:gridCol w="1440160"/>
                <a:gridCol w="1948192"/>
                <a:gridCol w="1580200"/>
              </a:tblGrid>
              <a:tr h="86409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t>Air France</a:t>
                      </a:r>
                      <a:endParaRPr lang="fr-FR" sz="1400" dirty="0" smtClean="0">
                        <a:latin typeface="+mn-lt"/>
                      </a:endParaRPr>
                    </a:p>
                  </a:txBody>
                  <a:tcPr anchor="ctr"/>
                </a:tc>
                <a:tc>
                  <a:txBody>
                    <a:bodyPr/>
                    <a:lstStyle/>
                    <a:p>
                      <a:pPr algn="ctr"/>
                      <a:r>
                        <a:rPr lang="fr-FR" sz="1100" kern="1200" dirty="0" smtClean="0"/>
                        <a:t>Paris / Berlin</a:t>
                      </a:r>
                    </a:p>
                  </a:txBody>
                  <a:tcPr/>
                </a:tc>
                <a:tc>
                  <a:txBody>
                    <a:bodyPr/>
                    <a:lstStyle/>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07h35 – 09h15</a:t>
                      </a:r>
                      <a:endParaRPr lang="fr-FR" sz="1200" dirty="0" smtClean="0"/>
                    </a:p>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10h10 – 11h50</a:t>
                      </a:r>
                      <a:endParaRPr lang="fr-FR" sz="1200" dirty="0" smtClean="0"/>
                    </a:p>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15h30 – 17h10</a:t>
                      </a:r>
                      <a:endParaRPr lang="fr-FR" sz="1200" dirty="0" smtClean="0"/>
                    </a:p>
                  </a:txBody>
                  <a:tcPr/>
                </a:tc>
              </a:tr>
              <a:tr h="864096">
                <a:tc vMerge="1">
                  <a:txBody>
                    <a:bodyPr/>
                    <a:lstStyle/>
                    <a:p>
                      <a:pPr algn="ctr"/>
                      <a:endParaRPr lang="fr-FR" sz="1100" dirty="0"/>
                    </a:p>
                  </a:txBody>
                  <a:tcPr/>
                </a:tc>
                <a:tc>
                  <a:txBody>
                    <a:bodyPr/>
                    <a:lstStyle/>
                    <a:p>
                      <a:pPr algn="ctr"/>
                      <a:r>
                        <a:rPr lang="fr-FR" sz="1100" kern="1200" dirty="0" smtClean="0"/>
                        <a:t>Berlin / Paris</a:t>
                      </a:r>
                      <a:endParaRPr lang="fr-FR" sz="1100" dirty="0"/>
                    </a:p>
                  </a:txBody>
                  <a:tcPr/>
                </a:tc>
                <a:tc>
                  <a:txBody>
                    <a:bodyPr/>
                    <a:lstStyle/>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10h05 – 11h50</a:t>
                      </a:r>
                      <a:endParaRPr lang="fr-FR" sz="1200" dirty="0" smtClean="0"/>
                    </a:p>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12h50 – 14h35</a:t>
                      </a:r>
                      <a:endParaRPr lang="fr-FR" sz="1200" dirty="0" smtClean="0"/>
                    </a:p>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15h10 – 16h55</a:t>
                      </a:r>
                      <a:endParaRPr lang="fr-FR" sz="1200" dirty="0" smtClean="0"/>
                    </a:p>
                    <a:p>
                      <a:pPr marR="13335" algn="ctr">
                        <a:spcAft>
                          <a:spcPts val="0"/>
                        </a:spcAft>
                        <a:tabLst>
                          <a:tab pos="114300" algn="l"/>
                          <a:tab pos="899160" algn="l"/>
                          <a:tab pos="1348740" algn="l"/>
                          <a:tab pos="1798320" algn="l"/>
                          <a:tab pos="2247900" algn="l"/>
                          <a:tab pos="2697480" algn="l"/>
                          <a:tab pos="3147060" algn="l"/>
                          <a:tab pos="3596640" algn="l"/>
                          <a:tab pos="4046220" algn="l"/>
                          <a:tab pos="4495800" algn="l"/>
                          <a:tab pos="4945380" algn="l"/>
                          <a:tab pos="5394960" algn="l"/>
                          <a:tab pos="5486400" algn="l"/>
                        </a:tabLst>
                      </a:pPr>
                      <a:r>
                        <a:rPr lang="en-GB" sz="1100" dirty="0" smtClean="0"/>
                        <a:t>18h05 – 19h50</a:t>
                      </a:r>
                      <a:endParaRPr lang="fr-FR" sz="1200" dirty="0" smtClean="0"/>
                    </a:p>
                    <a:p>
                      <a:pPr algn="ctr"/>
                      <a:r>
                        <a:rPr lang="fr-FR" sz="1100" kern="1200" dirty="0" smtClean="0"/>
                        <a:t> </a:t>
                      </a:r>
                      <a:endParaRPr lang="fr-FR" sz="1100" dirty="0"/>
                    </a:p>
                  </a:txBody>
                  <a:tcPr/>
                </a:tc>
              </a:tr>
            </a:tbl>
          </a:graphicData>
        </a:graphic>
      </p:graphicFrame>
      <p:sp>
        <p:nvSpPr>
          <p:cNvPr id="14" name="ZoneTexte 13"/>
          <p:cNvSpPr txBox="1"/>
          <p:nvPr/>
        </p:nvSpPr>
        <p:spPr>
          <a:xfrm>
            <a:off x="468263" y="2466380"/>
            <a:ext cx="6696744" cy="954107"/>
          </a:xfrm>
          <a:prstGeom prst="rect">
            <a:avLst/>
          </a:prstGeom>
          <a:noFill/>
        </p:spPr>
        <p:txBody>
          <a:bodyPr wrap="square" lIns="36000" tIns="0" rIns="36000" bIns="0" rtlCol="0">
            <a:spAutoFit/>
          </a:bodyPr>
          <a:lstStyle/>
          <a:p>
            <a:r>
              <a:rPr lang="fr-FR" sz="1200" b="0" dirty="0" smtClean="0">
                <a:solidFill>
                  <a:schemeClr val="tx1"/>
                </a:solidFill>
                <a:latin typeface="+mn-lt"/>
              </a:rPr>
              <a:t>Ce programme vous est proposé sur compagnie régulière, sous réserve de confirmation des tarifs et disponibilités à la réservation. </a:t>
            </a:r>
          </a:p>
          <a:p>
            <a:pPr algn="ctr"/>
            <a:r>
              <a:rPr lang="fr-FR" sz="1200" dirty="0" smtClean="0">
                <a:solidFill>
                  <a:schemeClr val="tx1"/>
                </a:solidFill>
                <a:latin typeface="+mn-lt"/>
              </a:rPr>
              <a:t>Horaires à ce jour, à titre indicatif.</a:t>
            </a:r>
          </a:p>
          <a:p>
            <a:endParaRPr lang="fr-FR" sz="1200" b="0" dirty="0" smtClean="0">
              <a:solidFill>
                <a:schemeClr val="tx1"/>
              </a:solidFill>
              <a:latin typeface="+mn-lt"/>
            </a:endParaRPr>
          </a:p>
          <a:p>
            <a:endParaRPr lang="fr-FR" b="0" dirty="0" smtClean="0">
              <a:solidFill>
                <a:schemeClr val="tx1"/>
              </a:solidFill>
              <a:latin typeface="+mn-lt"/>
            </a:endParaRPr>
          </a:p>
        </p:txBody>
      </p:sp>
      <p:sp>
        <p:nvSpPr>
          <p:cNvPr id="17" name="ZoneTexte 16"/>
          <p:cNvSpPr txBox="1"/>
          <p:nvPr/>
        </p:nvSpPr>
        <p:spPr>
          <a:xfrm>
            <a:off x="540271" y="5130676"/>
            <a:ext cx="6552728" cy="769441"/>
          </a:xfrm>
          <a:prstGeom prst="rect">
            <a:avLst/>
          </a:prstGeom>
          <a:noFill/>
        </p:spPr>
        <p:txBody>
          <a:bodyPr wrap="square" lIns="36000" tIns="0" rIns="36000" bIns="0" rtlCol="0">
            <a:spAutoFit/>
          </a:bodyPr>
          <a:lstStyle/>
          <a:p>
            <a:pPr algn="ctr"/>
            <a:r>
              <a:rPr lang="fr-FR" sz="1200" dirty="0" smtClean="0">
                <a:solidFill>
                  <a:schemeClr val="tx1"/>
                </a:solidFill>
                <a:latin typeface="+mn-lt"/>
              </a:rPr>
              <a:t>Possibilité de pré-post acheminement de province : nous consulter</a:t>
            </a:r>
          </a:p>
          <a:p>
            <a:pPr algn="ctr"/>
            <a:r>
              <a:rPr lang="fr-FR" sz="1200" dirty="0" smtClean="0">
                <a:solidFill>
                  <a:schemeClr val="tx1"/>
                </a:solidFill>
                <a:latin typeface="+mn-lt"/>
              </a:rPr>
              <a:t>Minimum 10 personnes au départ de la même ville.</a:t>
            </a:r>
          </a:p>
          <a:p>
            <a:endParaRPr lang="fr-FR" sz="1200" b="0" dirty="0" smtClean="0">
              <a:solidFill>
                <a:schemeClr val="tx1"/>
              </a:solidFill>
              <a:latin typeface="+mn-lt"/>
            </a:endParaRPr>
          </a:p>
          <a:p>
            <a:endParaRPr lang="fr-FR" b="0" dirty="0" smtClean="0">
              <a:solidFill>
                <a:schemeClr val="tx1"/>
              </a:solidFill>
              <a:latin typeface="+mn-lt"/>
            </a:endParaRPr>
          </a:p>
        </p:txBody>
      </p:sp>
      <p:sp>
        <p:nvSpPr>
          <p:cNvPr id="9" name="Titre 1"/>
          <p:cNvSpPr txBox="1">
            <a:spLocks/>
          </p:cNvSpPr>
          <p:nvPr/>
        </p:nvSpPr>
        <p:spPr bwMode="auto">
          <a:xfrm>
            <a:off x="358775" y="1342504"/>
            <a:ext cx="6842125" cy="36036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900" b="1" i="0" u="none" strike="noStrike" kern="0" cap="small" spc="0" normalizeH="0" baseline="0" noProof="0" dirty="0" smtClean="0">
                <a:ln>
                  <a:noFill/>
                </a:ln>
                <a:solidFill>
                  <a:srgbClr val="549CD5"/>
                </a:solidFill>
                <a:effectLst/>
                <a:uLnTx/>
                <a:uFillTx/>
                <a:latin typeface="+mn-lt"/>
                <a:ea typeface="+mj-ea"/>
                <a:cs typeface="+mj-cs"/>
              </a:rPr>
              <a:t>Votre transport aérien</a:t>
            </a:r>
            <a:endParaRPr kumimoji="0" lang="fr-FR" sz="1900" b="1" i="0" u="none" strike="noStrike" kern="0" cap="small" spc="0" normalizeH="0" baseline="0" noProof="0" dirty="0">
              <a:ln>
                <a:noFill/>
              </a:ln>
              <a:solidFill>
                <a:srgbClr val="549CD5"/>
              </a:solidFill>
              <a:effectLst/>
              <a:uLnTx/>
              <a:uFillTx/>
              <a:latin typeface="+mn-lt"/>
              <a:ea typeface="+mj-ea"/>
              <a:cs typeface="+mj-cs"/>
            </a:endParaRPr>
          </a:p>
        </p:txBody>
      </p:sp>
      <p:pic>
        <p:nvPicPr>
          <p:cNvPr id="12" name="Image 11" descr="insolite-batisseurs.gif"/>
          <p:cNvPicPr>
            <a:picLocks noChangeAspect="1"/>
          </p:cNvPicPr>
          <p:nvPr/>
        </p:nvPicPr>
        <p:blipFill>
          <a:blip r:embed="rId2" cstate="print"/>
          <a:stretch>
            <a:fillRect/>
          </a:stretch>
        </p:blipFill>
        <p:spPr>
          <a:xfrm>
            <a:off x="756295" y="8443044"/>
            <a:ext cx="2190750" cy="1095375"/>
          </a:xfrm>
          <a:prstGeom prst="rect">
            <a:avLst/>
          </a:prstGeom>
        </p:spPr>
      </p:pic>
      <p:sp>
        <p:nvSpPr>
          <p:cNvPr id="16" name="ZoneTexte 15"/>
          <p:cNvSpPr txBox="1"/>
          <p:nvPr/>
        </p:nvSpPr>
        <p:spPr>
          <a:xfrm>
            <a:off x="2988543" y="8481660"/>
            <a:ext cx="4392488" cy="969496"/>
          </a:xfrm>
          <a:prstGeom prst="rect">
            <a:avLst/>
          </a:prstGeom>
          <a:noFill/>
        </p:spPr>
        <p:txBody>
          <a:bodyPr wrap="square" lIns="36000" tIns="0" rIns="36000" bIns="0" rtlCol="0">
            <a:spAutoFit/>
          </a:bodyPr>
          <a:lstStyle/>
          <a:p>
            <a:r>
              <a:rPr lang="fr-FR" sz="1050" b="0" dirty="0" smtClean="0">
                <a:solidFill>
                  <a:schemeClr val="tx1"/>
                </a:solidFill>
                <a:latin typeface="+mn-lt"/>
              </a:rPr>
              <a:t>Pour les voyages de ses clients groupes et entreprises, Voyageurs Du Monde compense à hauteur de 5 € HT par passager effectuant un itinéraire aérien, soit l’équivalent d’environ 10% du CO2 émis, en phase avec les propositions de quotas de CO2 de la commission européenne sur l’industrie aérienne. Ces fonds sont engagés dans des programmes forestiers sur trois continents, coordonnées par l’association Insolites Batisseurs www.insolitesbatisseurs.org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Votre hôtel ou similaire</a:t>
            </a:r>
            <a:endParaRPr lang="fr-FR" dirty="0"/>
          </a:p>
        </p:txBody>
      </p:sp>
      <p:sp>
        <p:nvSpPr>
          <p:cNvPr id="13" name="ZoneTexte 12"/>
          <p:cNvSpPr txBox="1"/>
          <p:nvPr/>
        </p:nvSpPr>
        <p:spPr>
          <a:xfrm>
            <a:off x="-1799989" y="1206240"/>
            <a:ext cx="1619221" cy="21600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RAPPEL</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le niveau hiérarchique d'un paragraphe et donc sa mise en forme, utilisez la combinaison de touches :</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descendre le texte d'un niveau.</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remonter le texte d'un niveau.</a:t>
            </a:r>
            <a:endPar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4" name="ZoneTexte 13"/>
          <p:cNvSpPr txBox="1"/>
          <p:nvPr/>
        </p:nvSpPr>
        <p:spPr>
          <a:xfrm>
            <a:off x="-1799989" y="3546475"/>
            <a:ext cx="1619221" cy="7652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LES FILETS</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Les filets de séparation sont à déplacer, supprimer ou à copier</a:t>
            </a:r>
            <a:r>
              <a:rPr kumimoji="0" lang="fr-FR" sz="1000" b="0" i="0" u="none" strike="noStrike" kern="0" cap="none" spc="0" normalizeH="0" noProof="0" dirty="0" smtClean="0">
                <a:ln>
                  <a:noFill/>
                </a:ln>
                <a:solidFill>
                  <a:schemeClr val="bg1"/>
                </a:solidFill>
                <a:effectLst/>
                <a:uLnTx/>
                <a:uFillTx/>
                <a:latin typeface="Arial" pitchFamily="34" charset="0"/>
                <a:cs typeface="Arial" pitchFamily="34" charset="0"/>
              </a:rPr>
              <a:t> manuellement.</a:t>
            </a:r>
            <a:endPar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5" name="Rectangle 14"/>
          <p:cNvSpPr/>
          <p:nvPr/>
        </p:nvSpPr>
        <p:spPr>
          <a:xfrm>
            <a:off x="684287" y="1746300"/>
            <a:ext cx="5904656" cy="307777"/>
          </a:xfrm>
          <a:prstGeom prst="rect">
            <a:avLst/>
          </a:prstGeom>
        </p:spPr>
        <p:txBody>
          <a:bodyPr wrap="square">
            <a:spAutoFit/>
          </a:bodyPr>
          <a:lstStyle/>
          <a:p>
            <a:pPr algn="ctr">
              <a:buNone/>
            </a:pPr>
            <a:r>
              <a:rPr lang="fr-FR" b="0" i="1" dirty="0" smtClean="0">
                <a:solidFill>
                  <a:schemeClr val="bg1">
                    <a:lumMod val="50000"/>
                  </a:schemeClr>
                </a:solidFill>
              </a:rPr>
              <a:t>Hébergement proposé à titre indicatif, sous réserve de confirmation de disponibilités à la réservation.</a:t>
            </a:r>
          </a:p>
        </p:txBody>
      </p:sp>
      <p:graphicFrame>
        <p:nvGraphicFramePr>
          <p:cNvPr id="17" name="Tableau 16"/>
          <p:cNvGraphicFramePr>
            <a:graphicFrameLocks noGrp="1"/>
          </p:cNvGraphicFramePr>
          <p:nvPr/>
        </p:nvGraphicFramePr>
        <p:xfrm>
          <a:off x="540271" y="2466380"/>
          <a:ext cx="6768752" cy="1446000"/>
        </p:xfrm>
        <a:graphic>
          <a:graphicData uri="http://schemas.openxmlformats.org/drawingml/2006/table">
            <a:tbl>
              <a:tblPr>
                <a:tableStyleId>{2D5ABB26-0587-4C30-8999-92F81FD0307C}</a:tableStyleId>
              </a:tblPr>
              <a:tblGrid>
                <a:gridCol w="1394711"/>
                <a:gridCol w="2242753"/>
                <a:gridCol w="3131288"/>
              </a:tblGrid>
              <a:tr h="684000">
                <a:tc>
                  <a:txBody>
                    <a:bodyPr/>
                    <a:lstStyle/>
                    <a:p>
                      <a:pPr algn="ctr"/>
                      <a:r>
                        <a:rPr lang="fr-FR" sz="1100" dirty="0" smtClean="0"/>
                        <a:t>HOTEL</a:t>
                      </a:r>
                      <a:endParaRPr lang="fr-FR" sz="1100" dirty="0"/>
                    </a:p>
                  </a:txBody>
                  <a:tcPr anchor="ctr">
                    <a:lnT w="28575" cap="flat" cmpd="sng" algn="ctr">
                      <a:noFill/>
                      <a:prstDash val="sysDot"/>
                      <a:round/>
                      <a:headEnd type="none" w="med" len="med"/>
                      <a:tailEnd type="none" w="med" len="med"/>
                    </a:lnT>
                    <a:lnB w="28575" cap="flat" cmpd="sng" algn="ctr">
                      <a:solidFill>
                        <a:schemeClr val="tx2"/>
                      </a:solidFill>
                      <a:prstDash val="sysDot"/>
                      <a:round/>
                      <a:headEnd type="none" w="med" len="med"/>
                      <a:tailEnd type="none" w="med" len="med"/>
                    </a:lnB>
                    <a:solidFill>
                      <a:schemeClr val="bg1"/>
                    </a:solidFill>
                  </a:tcPr>
                </a:tc>
                <a:tc>
                  <a:txBody>
                    <a:bodyPr/>
                    <a:lstStyle/>
                    <a:p>
                      <a:pPr algn="ctr"/>
                      <a:r>
                        <a:rPr lang="fr-FR" sz="1100" dirty="0" smtClean="0"/>
                        <a:t>VILLE</a:t>
                      </a:r>
                    </a:p>
                    <a:p>
                      <a:pPr algn="ctr"/>
                      <a:r>
                        <a:rPr lang="fr-FR" sz="1100" b="0" dirty="0" smtClean="0">
                          <a:latin typeface="+mn-lt"/>
                        </a:rPr>
                        <a:t>(nombre</a:t>
                      </a:r>
                      <a:r>
                        <a:rPr lang="fr-FR" sz="1100" b="0" baseline="0" dirty="0" smtClean="0">
                          <a:latin typeface="+mn-lt"/>
                        </a:rPr>
                        <a:t> de nuits)</a:t>
                      </a:r>
                      <a:endParaRPr lang="fr-FR" sz="1100" b="0" dirty="0">
                        <a:latin typeface="+mn-lt"/>
                      </a:endParaRPr>
                    </a:p>
                  </a:txBody>
                  <a:tcPr anchor="ctr">
                    <a:lnT w="28575" cap="flat" cmpd="sng" algn="ctr">
                      <a:noFill/>
                      <a:prstDash val="sysDot"/>
                      <a:round/>
                      <a:headEnd type="none" w="med" len="med"/>
                      <a:tailEnd type="none" w="med" len="med"/>
                    </a:lnT>
                    <a:lnB w="28575" cap="flat" cmpd="sng" algn="ctr">
                      <a:solidFill>
                        <a:schemeClr val="tx2"/>
                      </a:solidFill>
                      <a:prstDash val="sysDot"/>
                      <a:round/>
                      <a:headEnd type="none" w="med" len="med"/>
                      <a:tailEnd type="none" w="med" len="med"/>
                    </a:lnB>
                    <a:solidFill>
                      <a:schemeClr val="bg1"/>
                    </a:solidFill>
                  </a:tcPr>
                </a:tc>
                <a:tc>
                  <a:txBody>
                    <a:bodyPr/>
                    <a:lstStyle/>
                    <a:p>
                      <a:pPr algn="ctr"/>
                      <a:r>
                        <a:rPr lang="fr-FR" sz="1100" dirty="0" smtClean="0"/>
                        <a:t>LIEN INTERNET</a:t>
                      </a:r>
                      <a:endParaRPr lang="fr-FR" sz="1100" dirty="0">
                        <a:latin typeface="+mj-lt"/>
                      </a:endParaRPr>
                    </a:p>
                  </a:txBody>
                  <a:tcPr anchor="ctr">
                    <a:lnT w="28575" cap="flat" cmpd="sng" algn="ctr">
                      <a:noFill/>
                      <a:prstDash val="sysDot"/>
                      <a:round/>
                      <a:headEnd type="none" w="med" len="med"/>
                      <a:tailEnd type="none" w="med" len="med"/>
                    </a:lnT>
                    <a:lnB w="28575" cap="flat" cmpd="sng" algn="ctr">
                      <a:solidFill>
                        <a:schemeClr val="tx2"/>
                      </a:solidFill>
                      <a:prstDash val="sysDot"/>
                      <a:round/>
                      <a:headEnd type="none" w="med" len="med"/>
                      <a:tailEnd type="none" w="med" len="med"/>
                    </a:lnB>
                    <a:solidFill>
                      <a:schemeClr val="bg1"/>
                    </a:solidFill>
                  </a:tcPr>
                </a:tc>
              </a:tr>
              <a:tr h="6840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smtClean="0"/>
                        <a:t>Golden Tulip  Hamburg 4*</a:t>
                      </a:r>
                      <a:endParaRPr lang="fr-FR" sz="1100" dirty="0" smtClean="0"/>
                    </a:p>
                  </a:txBody>
                  <a:tcPr anchor="ctr">
                    <a:lnT w="28575" cap="flat" cmpd="sng" algn="ctr">
                      <a:solidFill>
                        <a:schemeClr val="tx2"/>
                      </a:solidFill>
                      <a:prstDash val="sysDot"/>
                      <a:round/>
                      <a:headEnd type="none" w="med" len="med"/>
                      <a:tailEnd type="none" w="med" len="med"/>
                    </a:lnT>
                    <a:lnB w="28575" cap="flat" cmpd="sng" algn="ctr">
                      <a:solidFill>
                        <a:schemeClr val="tx2"/>
                      </a:solidFill>
                      <a:prstDash val="sysDot"/>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Berlin</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(3 nuits)</a:t>
                      </a:r>
                    </a:p>
                  </a:txBody>
                  <a:tcPr anchor="ctr">
                    <a:lnT w="28575" cap="flat" cmpd="sng" algn="ctr">
                      <a:solidFill>
                        <a:schemeClr val="tx2"/>
                      </a:solidFill>
                      <a:prstDash val="sysDot"/>
                      <a:round/>
                      <a:headEnd type="none" w="med" len="med"/>
                      <a:tailEnd type="none" w="med" len="med"/>
                    </a:lnT>
                    <a:lnB w="28575" cap="flat" cmpd="sng" algn="ctr">
                      <a:solidFill>
                        <a:schemeClr val="tx2"/>
                      </a:solidFill>
                      <a:prstDash val="sysDot"/>
                      <a:round/>
                      <a:headEnd type="none" w="med" len="med"/>
                      <a:tailEnd type="none" w="med" len="med"/>
                    </a:lnB>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100" u="sng" kern="1200" dirty="0" smtClean="0">
                          <a:solidFill>
                            <a:schemeClr val="tx1"/>
                          </a:solidFill>
                          <a:latin typeface="+mn-lt"/>
                          <a:ea typeface="+mn-ea"/>
                          <a:cs typeface="+mn-cs"/>
                          <a:hlinkClick r:id="rId2"/>
                        </a:rPr>
                        <a:t>http://www.goldentulip.com/fr/hotels/golden-tulip-berlin-hotel-hamburg?gclid=CP6-rfjgzc0CFfAy0wodrJYPfw</a:t>
                      </a:r>
                      <a:endParaRPr lang="fr-FR" sz="1100" kern="1200" dirty="0" smtClean="0">
                        <a:solidFill>
                          <a:schemeClr val="tx1"/>
                        </a:solidFill>
                        <a:latin typeface="+mn-lt"/>
                        <a:ea typeface="+mn-ea"/>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endParaRPr lang="en-GB" sz="1100" u="sng" cap="none" dirty="0" smtClean="0"/>
                    </a:p>
                  </a:txBody>
                  <a:tcPr anchor="ctr">
                    <a:lnT w="28575" cap="flat" cmpd="sng" algn="ctr">
                      <a:solidFill>
                        <a:schemeClr val="tx2"/>
                      </a:solidFill>
                      <a:prstDash val="sysDot"/>
                      <a:round/>
                      <a:headEnd type="none" w="med" len="med"/>
                      <a:tailEnd type="none" w="med" len="med"/>
                    </a:lnT>
                    <a:lnB w="28575" cap="flat" cmpd="sng" algn="ctr">
                      <a:solidFill>
                        <a:schemeClr val="tx2"/>
                      </a:solidFill>
                      <a:prstDash val="sysDot"/>
                      <a:round/>
                      <a:headEnd type="none" w="med" len="med"/>
                      <a:tailEnd type="none" w="med" len="med"/>
                    </a:lnB>
                    <a:solidFill>
                      <a:schemeClr val="bg1"/>
                    </a:solidFill>
                  </a:tcPr>
                </a:tc>
              </a:tr>
            </a:tbl>
          </a:graphicData>
        </a:graphic>
      </p:graphicFrame>
      <p:sp>
        <p:nvSpPr>
          <p:cNvPr id="9" name="ZoneTexte 8"/>
          <p:cNvSpPr txBox="1"/>
          <p:nvPr/>
        </p:nvSpPr>
        <p:spPr>
          <a:xfrm>
            <a:off x="468263" y="8083004"/>
            <a:ext cx="6591441" cy="954107"/>
          </a:xfrm>
          <a:prstGeom prst="rect">
            <a:avLst/>
          </a:prstGeom>
          <a:noFill/>
        </p:spPr>
        <p:txBody>
          <a:bodyPr wrap="square" lIns="36000" tIns="0" rIns="36000" bIns="0" rtlCol="0">
            <a:spAutoFit/>
          </a:bodyPr>
          <a:lstStyle/>
          <a:p>
            <a:pPr algn="just"/>
            <a:r>
              <a:rPr lang="fr-FR" sz="1200" b="0" dirty="0" smtClean="0">
                <a:solidFill>
                  <a:schemeClr val="tx1"/>
                </a:solidFill>
                <a:latin typeface="+mn-lt"/>
              </a:rPr>
              <a:t>Des modifications concernant les hôtels sélectionnés, (du fait de l’absence de réservation) peuvent être apportées. Cependant, nous nous efforcerons de vous proposer dans ce cas des hôtels de catégorie équivalente.</a:t>
            </a:r>
          </a:p>
          <a:p>
            <a:endParaRPr lang="fr-FR" sz="1200" b="0" dirty="0" smtClean="0">
              <a:solidFill>
                <a:schemeClr val="tx1"/>
              </a:solidFill>
              <a:latin typeface="+mn-lt"/>
            </a:endParaRPr>
          </a:p>
          <a:p>
            <a:endParaRPr lang="fr-FR" b="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Escapade culturelle a berlin</a:t>
            </a:r>
            <a:br>
              <a:rPr lang="fr-FR" dirty="0" smtClean="0"/>
            </a:br>
            <a:r>
              <a:rPr lang="fr-FR" dirty="0" smtClean="0"/>
              <a:t>4 jours</a:t>
            </a:r>
            <a:endParaRPr lang="fr-FR" dirty="0"/>
          </a:p>
        </p:txBody>
      </p:sp>
      <p:sp>
        <p:nvSpPr>
          <p:cNvPr id="3" name="Espace réservé du texte 2"/>
          <p:cNvSpPr>
            <a:spLocks noGrp="1"/>
          </p:cNvSpPr>
          <p:nvPr>
            <p:ph type="body" sz="quarter" idx="10"/>
          </p:nvPr>
        </p:nvSpPr>
        <p:spPr/>
        <p:txBody>
          <a:bodyPr/>
          <a:lstStyle/>
          <a:p>
            <a:r>
              <a:rPr lang="fr-FR" dirty="0" smtClean="0"/>
              <a:t>Prix et conditions de vente – Saison 2017</a:t>
            </a:r>
          </a:p>
          <a:p>
            <a:pPr lvl="1"/>
            <a:r>
              <a:rPr lang="fr-FR" dirty="0" smtClean="0"/>
              <a:t>Du 21 au 24 septembre 2017</a:t>
            </a:r>
          </a:p>
          <a:p>
            <a:pPr lvl="1"/>
            <a:r>
              <a:rPr lang="fr-FR" dirty="0" smtClean="0"/>
              <a:t>Sous réserve de disponibilité et de confirmation à la réservation</a:t>
            </a:r>
            <a:endParaRPr lang="fr-FR" dirty="0"/>
          </a:p>
        </p:txBody>
      </p:sp>
      <p:sp>
        <p:nvSpPr>
          <p:cNvPr id="4" name="Espace réservé du texte 3"/>
          <p:cNvSpPr>
            <a:spLocks noGrp="1"/>
          </p:cNvSpPr>
          <p:nvPr>
            <p:ph type="body" sz="quarter" idx="13"/>
          </p:nvPr>
        </p:nvSpPr>
        <p:spPr>
          <a:xfrm>
            <a:off x="358776" y="6967004"/>
            <a:ext cx="1369627" cy="3276240"/>
          </a:xfrm>
        </p:spPr>
        <p:txBody>
          <a:bodyPr/>
          <a:lstStyle/>
          <a:p>
            <a:r>
              <a:rPr lang="fr-FR" sz="1400" dirty="0" smtClean="0"/>
              <a:t>Transport</a:t>
            </a:r>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700" dirty="0" smtClean="0"/>
          </a:p>
          <a:p>
            <a:r>
              <a:rPr lang="fr-FR" sz="1400" dirty="0" smtClean="0"/>
              <a:t>Hébergement</a:t>
            </a:r>
          </a:p>
          <a:p>
            <a:endParaRPr lang="fr-FR" sz="1800" dirty="0" smtClean="0"/>
          </a:p>
          <a:p>
            <a:endParaRPr lang="fr-FR" sz="1800" dirty="0" smtClean="0"/>
          </a:p>
          <a:p>
            <a:r>
              <a:rPr lang="fr-FR" sz="1400" dirty="0" smtClean="0"/>
              <a:t>Repas</a:t>
            </a:r>
            <a:endParaRPr lang="fr-FR" sz="1400" dirty="0"/>
          </a:p>
        </p:txBody>
      </p:sp>
      <p:sp>
        <p:nvSpPr>
          <p:cNvPr id="5" name="Espace réservé du texte 4"/>
          <p:cNvSpPr>
            <a:spLocks noGrp="1"/>
          </p:cNvSpPr>
          <p:nvPr>
            <p:ph type="body" sz="quarter" idx="14"/>
          </p:nvPr>
        </p:nvSpPr>
        <p:spPr/>
        <p:txBody>
          <a:bodyPr/>
          <a:lstStyle/>
          <a:p>
            <a:pPr lvl="0"/>
            <a:r>
              <a:rPr lang="fr-FR" dirty="0" smtClean="0"/>
              <a:t>L’assistance Voyageurs du Monde à l’aéroport de départ </a:t>
            </a:r>
          </a:p>
          <a:p>
            <a:pPr lvl="0"/>
            <a:r>
              <a:rPr lang="fr-FR" dirty="0" smtClean="0"/>
              <a:t>Le transport aérien Paris - Berlin – Paris sur compagnie régulière, sous réserve de confirmation des tarifs et disponibilité à la réservation,</a:t>
            </a:r>
          </a:p>
          <a:p>
            <a:pPr lvl="0"/>
            <a:r>
              <a:rPr lang="fr-FR" dirty="0" smtClean="0"/>
              <a:t>Les transferts aéroport/hôtel/aéroport.</a:t>
            </a:r>
          </a:p>
          <a:p>
            <a:pPr lvl="0"/>
            <a:r>
              <a:rPr lang="fr-FR" dirty="0" smtClean="0"/>
              <a:t>Les taxes d'aéroport et surcharge carburant :  141 € à ce jour, et susceptibles de modification au départ de Paris</a:t>
            </a:r>
          </a:p>
          <a:p>
            <a:pPr lvl="0"/>
            <a:endParaRPr lang="fr-FR" dirty="0" smtClean="0"/>
          </a:p>
          <a:p>
            <a:pPr lvl="0"/>
            <a:endParaRPr lang="fr-FR" dirty="0" smtClean="0"/>
          </a:p>
          <a:p>
            <a:pPr lvl="0"/>
            <a:endParaRPr lang="fr-FR" dirty="0" smtClean="0"/>
          </a:p>
          <a:p>
            <a:pPr lvl="0"/>
            <a:r>
              <a:rPr lang="fr-FR" dirty="0" smtClean="0"/>
              <a:t>Le logement en chambre double dans un hôtel de  catégorie 4 étoiles , taxes incluses</a:t>
            </a:r>
          </a:p>
          <a:p>
            <a:pPr lvl="0"/>
            <a:endParaRPr lang="fr-FR" dirty="0" smtClean="0"/>
          </a:p>
          <a:p>
            <a:pPr lvl="0"/>
            <a:endParaRPr lang="fr-FR" dirty="0" smtClean="0"/>
          </a:p>
          <a:p>
            <a:r>
              <a:rPr lang="fr-FR" dirty="0" smtClean="0"/>
              <a:t>Pension complète : 2 déjeuners 2 plats et 2 dîners 3 plats à l’hôtel. Pain et eau en carafe, hors autres boissons. 1 dîner dans une brasserie</a:t>
            </a:r>
          </a:p>
          <a:p>
            <a:endParaRPr lang="fr-FR" dirty="0"/>
          </a:p>
        </p:txBody>
      </p:sp>
      <p:sp>
        <p:nvSpPr>
          <p:cNvPr id="6" name="Espace réservé du texte 5"/>
          <p:cNvSpPr>
            <a:spLocks noGrp="1"/>
          </p:cNvSpPr>
          <p:nvPr>
            <p:ph type="body" sz="quarter" idx="15"/>
          </p:nvPr>
        </p:nvSpPr>
        <p:spPr/>
        <p:txBody>
          <a:bodyPr/>
          <a:lstStyle/>
          <a:p>
            <a:r>
              <a:rPr lang="fr-FR" dirty="0" smtClean="0"/>
              <a:t>Prix par personne en chambre double</a:t>
            </a:r>
          </a:p>
        </p:txBody>
      </p:sp>
      <p:graphicFrame>
        <p:nvGraphicFramePr>
          <p:cNvPr id="9" name="Espace réservé du tableau 8"/>
          <p:cNvGraphicFramePr>
            <a:graphicFrameLocks noGrp="1"/>
          </p:cNvGraphicFramePr>
          <p:nvPr>
            <p:ph type="tbl" sz="quarter" idx="16"/>
            <p:extLst>
              <p:ext uri="{D42A27DB-BD31-4B8C-83A1-F6EECF244321}">
                <p14:modId xmlns:p14="http://schemas.microsoft.com/office/powerpoint/2010/main" val="3533903781"/>
              </p:ext>
            </p:extLst>
          </p:nvPr>
        </p:nvGraphicFramePr>
        <p:xfrm>
          <a:off x="1331565" y="4194572"/>
          <a:ext cx="4896545" cy="1602316"/>
        </p:xfrm>
        <a:graphic>
          <a:graphicData uri="http://schemas.openxmlformats.org/drawingml/2006/table">
            <a:tbl>
              <a:tblPr firstRow="1" bandRow="1">
                <a:tableStyleId>{0E3FDE45-AF77-4B5C-9715-49D594BDF05E}</a:tableStyleId>
              </a:tblPr>
              <a:tblGrid>
                <a:gridCol w="1651588"/>
                <a:gridCol w="1516764"/>
                <a:gridCol w="1728193"/>
              </a:tblGrid>
              <a:tr h="468667">
                <a:tc>
                  <a:txBody>
                    <a:bodyPr/>
                    <a:lstStyle/>
                    <a:p>
                      <a:pPr algn="ctr"/>
                      <a:r>
                        <a:rPr lang="fr-FR" sz="1100" dirty="0" smtClean="0"/>
                        <a:t>Nombre de participants minimum</a:t>
                      </a:r>
                      <a:endParaRPr lang="fr-FR" sz="1100" dirty="0"/>
                    </a:p>
                  </a:txBody>
                  <a:tcPr anchor="ctr"/>
                </a:tc>
                <a:tc>
                  <a:txBody>
                    <a:bodyPr/>
                    <a:lstStyle/>
                    <a:p>
                      <a:pPr algn="ctr"/>
                      <a:r>
                        <a:rPr lang="fr-FR" sz="1100" dirty="0" smtClean="0"/>
                        <a:t>15</a:t>
                      </a:r>
                      <a:endParaRPr lang="fr-FR" sz="1100" dirty="0">
                        <a:latin typeface="+mj-lt"/>
                      </a:endParaRPr>
                    </a:p>
                  </a:txBody>
                  <a:tcPr anchor="ctr"/>
                </a:tc>
                <a:tc>
                  <a:txBody>
                    <a:bodyPr/>
                    <a:lstStyle/>
                    <a:p>
                      <a:pPr algn="ctr"/>
                      <a:r>
                        <a:rPr lang="fr-FR" sz="900" dirty="0" smtClean="0"/>
                        <a:t>Sup ch.</a:t>
                      </a:r>
                    </a:p>
                    <a:p>
                      <a:pPr algn="ctr"/>
                      <a:r>
                        <a:rPr lang="fr-FR" sz="900" dirty="0" smtClean="0"/>
                        <a:t>individuelle</a:t>
                      </a:r>
                      <a:endParaRPr lang="fr-FR" sz="900" dirty="0">
                        <a:latin typeface="+mj-lt"/>
                      </a:endParaRPr>
                    </a:p>
                  </a:txBody>
                  <a:tcPr anchor="ctr"/>
                </a:tc>
              </a:tr>
              <a:tr h="539289">
                <a:tc>
                  <a:txBody>
                    <a:bodyPr/>
                    <a:lstStyle/>
                    <a:p>
                      <a:pPr algn="ctr"/>
                      <a:r>
                        <a:rPr lang="fr-FR" sz="1100" dirty="0" smtClean="0"/>
                        <a:t>Prix en € par personne,</a:t>
                      </a:r>
                    </a:p>
                    <a:p>
                      <a:pPr algn="ctr"/>
                      <a:r>
                        <a:rPr lang="fr-FR" sz="1100" baseline="0" dirty="0" smtClean="0"/>
                        <a:t>à partir de :</a:t>
                      </a:r>
                      <a:endParaRPr lang="fr-FR" sz="1100" dirty="0"/>
                    </a:p>
                  </a:txBody>
                  <a:tcPr anchor="ctr"/>
                </a:tc>
                <a:tc>
                  <a:txBody>
                    <a:bodyPr/>
                    <a:lstStyle/>
                    <a:p>
                      <a:pPr algn="ctr"/>
                      <a:r>
                        <a:rPr lang="fr-FR" sz="1100" kern="1200" dirty="0" smtClean="0">
                          <a:solidFill>
                            <a:schemeClr val="tx1"/>
                          </a:solidFill>
                          <a:latin typeface="+mn-lt"/>
                          <a:ea typeface="+mn-ea"/>
                          <a:cs typeface="+mn-cs"/>
                        </a:rPr>
                        <a:t>1 498 €</a:t>
                      </a:r>
                      <a:endParaRPr lang="fr-FR" sz="1100" kern="1200" dirty="0">
                        <a:solidFill>
                          <a:schemeClr val="tx1"/>
                        </a:solidFill>
                        <a:latin typeface="+mn-lt"/>
                        <a:ea typeface="+mn-ea"/>
                        <a:cs typeface="+mn-cs"/>
                      </a:endParaRPr>
                    </a:p>
                  </a:txBody>
                  <a:tcPr anchor="ctr"/>
                </a:tc>
                <a:tc rowSpan="2">
                  <a:txBody>
                    <a:bodyPr/>
                    <a:lstStyle/>
                    <a:p>
                      <a:pPr algn="ctr"/>
                      <a:r>
                        <a:rPr lang="fr-FR" sz="1100" dirty="0" smtClean="0"/>
                        <a:t>180 €</a:t>
                      </a:r>
                    </a:p>
                  </a:txBody>
                  <a:tcPr anchor="ctr"/>
                </a:tc>
              </a:tr>
              <a:tr h="539289">
                <a:tc>
                  <a:txBody>
                    <a:bodyPr/>
                    <a:lstStyle/>
                    <a:p>
                      <a:pPr algn="ctr"/>
                      <a:r>
                        <a:rPr lang="fr-FR" sz="1100" dirty="0" smtClean="0"/>
                        <a:t>Frais du </a:t>
                      </a:r>
                      <a:r>
                        <a:rPr lang="fr-FR" sz="1100" baseline="0" dirty="0" smtClean="0"/>
                        <a:t>programme de formation par personne :</a:t>
                      </a:r>
                      <a:endParaRPr lang="fr-FR" sz="1100" dirty="0"/>
                    </a:p>
                  </a:txBody>
                  <a:tcPr anchor="ctr"/>
                </a:tc>
                <a:tc>
                  <a:txBody>
                    <a:bodyPr/>
                    <a:lstStyle/>
                    <a:p>
                      <a:pPr algn="ctr"/>
                      <a:r>
                        <a:rPr lang="fr-FR" sz="1100" dirty="0" smtClean="0"/>
                        <a:t>400 €</a:t>
                      </a:r>
                      <a:endParaRPr lang="fr-FR" sz="1100" dirty="0"/>
                    </a:p>
                  </a:txBody>
                  <a:tcPr anchor="ctr"/>
                </a:tc>
                <a:tc vMerge="1">
                  <a:txBody>
                    <a:bodyPr/>
                    <a:lstStyle/>
                    <a:p>
                      <a:pPr algn="ctr"/>
                      <a:endParaRPr lang="fr-FR" sz="1100" dirty="0" smtClean="0"/>
                    </a:p>
                  </a:txBody>
                  <a:tcPr anchor="ctr"/>
                </a:tc>
              </a:tr>
            </a:tbl>
          </a:graphicData>
        </a:graphic>
      </p:graphicFrame>
      <p:sp>
        <p:nvSpPr>
          <p:cNvPr id="8" name="Espace réservé du texte 7"/>
          <p:cNvSpPr>
            <a:spLocks noGrp="1"/>
          </p:cNvSpPr>
          <p:nvPr>
            <p:ph type="body" sz="quarter" idx="17"/>
          </p:nvPr>
        </p:nvSpPr>
        <p:spPr/>
        <p:txBody>
          <a:bodyPr/>
          <a:lstStyle/>
          <a:p>
            <a:r>
              <a:rPr lang="fr-FR" dirty="0" smtClean="0"/>
              <a:t>Ces prix </a:t>
            </a:r>
            <a:r>
              <a:rPr lang="fr-FR" b="1" dirty="0" smtClean="0"/>
              <a:t>comprennent</a:t>
            </a:r>
            <a:endParaRPr lang="fr-FR" b="1" dirty="0"/>
          </a:p>
        </p:txBody>
      </p:sp>
      <p:sp>
        <p:nvSpPr>
          <p:cNvPr id="10" name="Line 9"/>
          <p:cNvSpPr>
            <a:spLocks noChangeShapeType="1"/>
          </p:cNvSpPr>
          <p:nvPr/>
        </p:nvSpPr>
        <p:spPr bwMode="auto">
          <a:xfrm rot="-10800000">
            <a:off x="357046" y="6259330"/>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p:nvSpPr>
        <p:spPr bwMode="auto">
          <a:xfrm rot="-10800000">
            <a:off x="357046" y="6672321"/>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6145" name="Rectangle 1"/>
          <p:cNvSpPr>
            <a:spLocks noChangeArrowheads="1"/>
          </p:cNvSpPr>
          <p:nvPr/>
        </p:nvSpPr>
        <p:spPr bwMode="auto">
          <a:xfrm>
            <a:off x="0" y="0"/>
            <a:ext cx="75612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smtClean="0"/>
              <a:t>Visites &amp; excursions</a:t>
            </a:r>
          </a:p>
          <a:p>
            <a:endParaRPr lang="fr-FR" dirty="0" smtClean="0"/>
          </a:p>
          <a:p>
            <a:endParaRPr lang="fr-FR" dirty="0" smtClean="0"/>
          </a:p>
          <a:p>
            <a:endParaRPr lang="fr-FR" dirty="0" smtClean="0"/>
          </a:p>
          <a:p>
            <a:endParaRPr lang="fr-FR" dirty="0" smtClean="0"/>
          </a:p>
          <a:p>
            <a:r>
              <a:rPr lang="fr-FR" dirty="0" smtClean="0"/>
              <a:t>Assurances</a:t>
            </a:r>
          </a:p>
          <a:p>
            <a:endParaRPr lang="fr-FR" dirty="0" smtClean="0"/>
          </a:p>
          <a:p>
            <a:endParaRPr lang="fr-FR" dirty="0"/>
          </a:p>
          <a:p>
            <a:r>
              <a:rPr lang="fr-FR" dirty="0" smtClean="0"/>
              <a:t>Formation</a:t>
            </a:r>
            <a:endParaRPr lang="fr-FR" dirty="0"/>
          </a:p>
        </p:txBody>
      </p:sp>
      <p:sp>
        <p:nvSpPr>
          <p:cNvPr id="3" name="Espace réservé du texte 2"/>
          <p:cNvSpPr>
            <a:spLocks noGrp="1"/>
          </p:cNvSpPr>
          <p:nvPr>
            <p:ph type="body" sz="quarter" idx="14"/>
          </p:nvPr>
        </p:nvSpPr>
        <p:spPr>
          <a:xfrm>
            <a:off x="1800411" y="1530276"/>
            <a:ext cx="5400489" cy="2376264"/>
          </a:xfrm>
        </p:spPr>
        <p:txBody>
          <a:bodyPr/>
          <a:lstStyle/>
          <a:p>
            <a:endParaRPr lang="fr-FR" dirty="0" smtClean="0"/>
          </a:p>
          <a:p>
            <a:r>
              <a:rPr lang="fr-FR" dirty="0" smtClean="0"/>
              <a:t>Transferts aéroport – hôtel et retour en car privé avec assistance francophone</a:t>
            </a:r>
          </a:p>
          <a:p>
            <a:r>
              <a:rPr lang="fr-FR" dirty="0" smtClean="0"/>
              <a:t>Transport en autocar privé  selon le programme (2 heures  pour la visite de ville jour 1, jours 2 et 3, mise à disposition pour 8 heures)</a:t>
            </a:r>
          </a:p>
          <a:p>
            <a:r>
              <a:rPr lang="fr-FR" dirty="0" smtClean="0"/>
              <a:t>Guide local francophone toute la durée du  séjour</a:t>
            </a:r>
          </a:p>
          <a:p>
            <a:r>
              <a:rPr lang="fr-FR" dirty="0" smtClean="0"/>
              <a:t>Visites et entrées : musée DDR (RDA),  croisière sur la Spree (env. 1 heure).</a:t>
            </a:r>
          </a:p>
          <a:p>
            <a:r>
              <a:rPr lang="fr-FR" dirty="0" smtClean="0"/>
              <a:t>Taxe hôtelière locale</a:t>
            </a:r>
          </a:p>
          <a:p>
            <a:endParaRPr lang="fr-FR" dirty="0" smtClean="0"/>
          </a:p>
          <a:p>
            <a:endParaRPr lang="fr-FR" dirty="0" smtClean="0"/>
          </a:p>
          <a:p>
            <a:r>
              <a:rPr lang="fr-FR" dirty="0" smtClean="0"/>
              <a:t>L’assurance assistance, rapatriement, bagages et retour anticipé</a:t>
            </a:r>
          </a:p>
          <a:p>
            <a:endParaRPr lang="fr-FR" dirty="0"/>
          </a:p>
          <a:p>
            <a:pPr algn="just"/>
            <a:endParaRPr lang="fr-FR" dirty="0"/>
          </a:p>
          <a:p>
            <a:pPr algn="just"/>
            <a:r>
              <a:rPr lang="fr-FR" dirty="0"/>
              <a:t>Inscription à l’ensemble du programme de formation thématique décomposé en une phase de </a:t>
            </a:r>
            <a:r>
              <a:rPr lang="fr-FR" dirty="0" smtClean="0"/>
              <a:t>1h </a:t>
            </a:r>
            <a:r>
              <a:rPr lang="fr-FR" dirty="0"/>
              <a:t>de lecture thématique et </a:t>
            </a:r>
            <a:r>
              <a:rPr lang="fr-FR" smtClean="0"/>
              <a:t>1 séquence </a:t>
            </a:r>
            <a:r>
              <a:rPr lang="fr-FR" dirty="0"/>
              <a:t>de 3h de formation présentielle lors du séjour avec la présence d’un expert reconnu de la thématique.</a:t>
            </a:r>
          </a:p>
          <a:p>
            <a:pPr algn="just"/>
            <a:r>
              <a:rPr lang="fr-FR" dirty="0"/>
              <a:t>Les supports pédagogiques de formation</a:t>
            </a:r>
          </a:p>
          <a:p>
            <a:pPr algn="just"/>
            <a:r>
              <a:rPr lang="fr-FR" dirty="0"/>
              <a:t>Un document synthétique de la formation remis à chaque participant sous forme de CD Rom ou clé USB.</a:t>
            </a:r>
          </a:p>
          <a:p>
            <a:endParaRPr lang="fr-FR" dirty="0" smtClean="0"/>
          </a:p>
          <a:p>
            <a:pPr>
              <a:buNone/>
            </a:pPr>
            <a:endParaRPr lang="fr-FR" dirty="0"/>
          </a:p>
        </p:txBody>
      </p:sp>
      <p:sp>
        <p:nvSpPr>
          <p:cNvPr id="4" name="Espace réservé du texte 3"/>
          <p:cNvSpPr>
            <a:spLocks noGrp="1"/>
          </p:cNvSpPr>
          <p:nvPr>
            <p:ph type="body" sz="quarter" idx="17"/>
          </p:nvPr>
        </p:nvSpPr>
        <p:spPr/>
        <p:txBody>
          <a:bodyPr/>
          <a:lstStyle/>
          <a:p>
            <a:r>
              <a:rPr lang="fr-FR" dirty="0" smtClean="0"/>
              <a:t>Ces prix </a:t>
            </a:r>
            <a:r>
              <a:rPr lang="fr-FR" b="1" dirty="0" smtClean="0"/>
              <a:t>comprennent</a:t>
            </a:r>
            <a:endParaRPr lang="fr-FR" b="1" dirty="0"/>
          </a:p>
        </p:txBody>
      </p:sp>
      <p:sp>
        <p:nvSpPr>
          <p:cNvPr id="5" name="Espace réservé du texte 4"/>
          <p:cNvSpPr>
            <a:spLocks noGrp="1"/>
          </p:cNvSpPr>
          <p:nvPr>
            <p:ph type="body" sz="quarter" idx="19"/>
          </p:nvPr>
        </p:nvSpPr>
        <p:spPr>
          <a:xfrm>
            <a:off x="1260351" y="5198579"/>
            <a:ext cx="5940549" cy="2452377"/>
          </a:xfrm>
        </p:spPr>
        <p:txBody>
          <a:bodyPr/>
          <a:lstStyle/>
          <a:p>
            <a:pPr lvl="0"/>
            <a:r>
              <a:rPr lang="fr-FR" dirty="0" smtClean="0"/>
              <a:t>L’assurance annulation et  complémentaire : 3 % du montant total du voyage</a:t>
            </a:r>
          </a:p>
          <a:p>
            <a:r>
              <a:rPr lang="fr-FR" dirty="0" smtClean="0"/>
              <a:t>Les frais et dépenses personnelles</a:t>
            </a:r>
          </a:p>
          <a:p>
            <a:r>
              <a:rPr lang="fr-FR" dirty="0" smtClean="0"/>
              <a:t>Le port des bagages</a:t>
            </a:r>
          </a:p>
          <a:p>
            <a:r>
              <a:rPr lang="fr-FR" dirty="0" smtClean="0"/>
              <a:t>Les boissons</a:t>
            </a:r>
          </a:p>
          <a:p>
            <a:endParaRPr lang="fr-FR" dirty="0"/>
          </a:p>
        </p:txBody>
      </p:sp>
      <p:sp>
        <p:nvSpPr>
          <p:cNvPr id="6" name="Espace réservé du texte 5"/>
          <p:cNvSpPr>
            <a:spLocks noGrp="1"/>
          </p:cNvSpPr>
          <p:nvPr>
            <p:ph type="body" sz="quarter" idx="20"/>
          </p:nvPr>
        </p:nvSpPr>
        <p:spPr>
          <a:xfrm>
            <a:off x="358775" y="4698629"/>
            <a:ext cx="6842125" cy="360039"/>
          </a:xfrm>
        </p:spPr>
        <p:txBody>
          <a:bodyPr/>
          <a:lstStyle/>
          <a:p>
            <a:r>
              <a:rPr lang="fr-FR" dirty="0" smtClean="0"/>
              <a:t>Ces prix </a:t>
            </a:r>
            <a:r>
              <a:rPr lang="fr-FR" b="1" dirty="0" smtClean="0"/>
              <a:t>ne comprennent pas</a:t>
            </a:r>
            <a:endParaRPr lang="fr-FR" b="1" dirty="0"/>
          </a:p>
        </p:txBody>
      </p:sp>
      <p:sp>
        <p:nvSpPr>
          <p:cNvPr id="9" name="Line 9"/>
          <p:cNvSpPr>
            <a:spLocks noChangeShapeType="1"/>
          </p:cNvSpPr>
          <p:nvPr/>
        </p:nvSpPr>
        <p:spPr bwMode="auto">
          <a:xfrm rot="-10800000">
            <a:off x="396255" y="4698629"/>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0" name="Line 10"/>
          <p:cNvSpPr>
            <a:spLocks noChangeShapeType="1"/>
          </p:cNvSpPr>
          <p:nvPr/>
        </p:nvSpPr>
        <p:spPr bwMode="auto">
          <a:xfrm rot="-10800000">
            <a:off x="468263" y="5058669"/>
            <a:ext cx="6840000" cy="0"/>
          </a:xfrm>
          <a:prstGeom prst="line">
            <a:avLst/>
          </a:prstGeom>
          <a:noFill/>
          <a:ln w="19050" cap="rnd">
            <a:solidFill>
              <a:schemeClr val="accent2"/>
            </a:solidFill>
            <a:prstDash val="sysDot"/>
            <a:round/>
            <a:headEnd/>
            <a:tailEnd/>
          </a:ln>
          <a:effectLst/>
        </p:spPr>
        <p:txBody>
          <a:bodyPr/>
          <a:lstStyle/>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g439729"/>
          <p:cNvPicPr>
            <a:picLocks noGrp="1" noChangeAspect="1" noChangeArrowheads="1"/>
          </p:cNvPicPr>
          <p:nvPr>
            <p:ph type="pic" sz="quarter" idx="10"/>
          </p:nvPr>
        </p:nvPicPr>
        <p:blipFill>
          <a:blip r:embed="rId2" cstate="print"/>
          <a:srcRect t="2358" b="235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SAFSHOME\F_Home$\vhattab\Mes documents\Downloads\359205.ori (1).jpg"/>
          <p:cNvPicPr>
            <a:picLocks noGrp="1" noChangeAspect="1" noChangeArrowheads="1"/>
          </p:cNvPicPr>
          <p:nvPr>
            <p:ph type="pic" sz="quarter" idx="10"/>
          </p:nvPr>
        </p:nvPicPr>
        <p:blipFill>
          <a:blip r:embed="rId2" cstate="print"/>
          <a:srcRect l="23415" r="23415"/>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 ESCAPADE CULTURELLE à BERLIN »</a:t>
            </a:r>
            <a:endParaRPr lang="fr-FR" dirty="0"/>
          </a:p>
        </p:txBody>
      </p:sp>
      <p:sp>
        <p:nvSpPr>
          <p:cNvPr id="3" name="Espace réservé du texte 2"/>
          <p:cNvSpPr>
            <a:spLocks noGrp="1"/>
          </p:cNvSpPr>
          <p:nvPr>
            <p:ph type="body" idx="1"/>
          </p:nvPr>
        </p:nvSpPr>
        <p:spPr/>
        <p:txBody>
          <a:bodyPr/>
          <a:lstStyle/>
          <a:p>
            <a:r>
              <a:rPr lang="fr-FR" dirty="0" smtClean="0"/>
              <a:t>4 jours –3 nuits</a:t>
            </a:r>
            <a:endParaRPr lang="fr-FR" dirty="0"/>
          </a:p>
        </p:txBody>
      </p:sp>
      <p:sp>
        <p:nvSpPr>
          <p:cNvPr id="5" name="Espace réservé du texte 4"/>
          <p:cNvSpPr>
            <a:spLocks noGrp="1"/>
          </p:cNvSpPr>
          <p:nvPr>
            <p:ph type="body" sz="quarter" idx="11"/>
          </p:nvPr>
        </p:nvSpPr>
        <p:spPr>
          <a:xfrm>
            <a:off x="756295" y="6930876"/>
            <a:ext cx="5976664" cy="3009355"/>
          </a:xfrm>
        </p:spPr>
        <p:txBody>
          <a:bodyPr/>
          <a:lstStyle/>
          <a:p>
            <a:r>
              <a:rPr lang="fr-FR" sz="1300" dirty="0" smtClean="0"/>
              <a:t>Berlin est sans nul doute l’une des villes européennes les plus attirantes du moment. Réunifiée à présent depuis plus de 25 ans, elle continue d’évoluer, de se moderniser tout en restaurant encore son prestigieux patrimoine. Les architectures contemporaines les plus audacieuses côtoient des musées aux richesses inépuisables, histoire et actualité se mêlent dans une ambiance festive qui offre aussi des espaces de calme verdoyant jusqu’au cœur de la cité. Découvrir ou redécouvrir Berlin est une expérience fascinante qui permet de plonger dans l’évolution d’une ville qui a traversé toutes les crises contemporaines et continue de revendiquer sa longue et foisonnante histoire. Parcs, châteaux, buildings, avenues animées, boutiques, musées et monuments façonnent une destination passionnante.</a:t>
            </a:r>
          </a:p>
          <a:p>
            <a:endParaRPr lang="fr-FR" sz="1300" dirty="0"/>
          </a:p>
        </p:txBody>
      </p:sp>
      <p:pic>
        <p:nvPicPr>
          <p:cNvPr id="8" name="Picture 2" descr="W:\Cartes Géo\Berlin_focus_V0.JPG"/>
          <p:cNvPicPr>
            <a:picLocks noChangeAspect="1" noChangeArrowheads="1"/>
          </p:cNvPicPr>
          <p:nvPr/>
        </p:nvPicPr>
        <p:blipFill>
          <a:blip r:embed="rId2" cstate="print"/>
          <a:srcRect t="2414" b="2414"/>
          <a:stretch>
            <a:fillRect/>
          </a:stretch>
        </p:blipFill>
        <p:spPr bwMode="auto">
          <a:xfrm>
            <a:off x="900311" y="2430844"/>
            <a:ext cx="5616000" cy="4212000"/>
          </a:xfrm>
          <a:prstGeom prst="rect">
            <a:avLst/>
          </a:prstGeom>
          <a:noFill/>
          <a:ln w="127000">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738188"/>
            <a:ext cx="7561263" cy="2563298"/>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57" y="867879"/>
            <a:ext cx="3018222" cy="2318581"/>
          </a:xfrm>
          <a:prstGeom prst="rect">
            <a:avLst/>
          </a:prstGeom>
        </p:spPr>
      </p:pic>
      <p:sp>
        <p:nvSpPr>
          <p:cNvPr id="7" name="Titre 6"/>
          <p:cNvSpPr>
            <a:spLocks noGrp="1"/>
          </p:cNvSpPr>
          <p:nvPr>
            <p:ph type="title"/>
          </p:nvPr>
        </p:nvSpPr>
        <p:spPr>
          <a:xfrm>
            <a:off x="3528714" y="666180"/>
            <a:ext cx="3780309" cy="965809"/>
          </a:xfrm>
        </p:spPr>
        <p:txBody>
          <a:bodyPr/>
          <a:lstStyle/>
          <a:p>
            <a:pPr algn="l"/>
            <a:r>
              <a:rPr lang="fr-FR" sz="1600" dirty="0">
                <a:solidFill>
                  <a:srgbClr val="333434"/>
                </a:solidFill>
              </a:rPr>
              <a:t>LA RETRAITE OUI, </a:t>
            </a:r>
            <a:br>
              <a:rPr lang="fr-FR" sz="1600" dirty="0">
                <a:solidFill>
                  <a:srgbClr val="333434"/>
                </a:solidFill>
              </a:rPr>
            </a:br>
            <a:r>
              <a:rPr lang="fr-FR" sz="1600" dirty="0">
                <a:solidFill>
                  <a:srgbClr val="333434"/>
                </a:solidFill>
              </a:rPr>
              <a:t>MAIS A QUEL PRIX, A QUEL AGE ?</a:t>
            </a:r>
            <a:endParaRPr lang="fr-FR" sz="1600" dirty="0">
              <a:solidFill>
                <a:srgbClr val="333434"/>
              </a:solidFill>
            </a:endParaRPr>
          </a:p>
        </p:txBody>
      </p:sp>
      <p:sp>
        <p:nvSpPr>
          <p:cNvPr id="15" name="Espace réservé du texte 14"/>
          <p:cNvSpPr>
            <a:spLocks noGrp="1"/>
          </p:cNvSpPr>
          <p:nvPr>
            <p:ph type="body" sz="quarter" idx="10"/>
          </p:nvPr>
        </p:nvSpPr>
        <p:spPr>
          <a:xfrm>
            <a:off x="4382730" y="1818308"/>
            <a:ext cx="3178533" cy="1008112"/>
          </a:xfrm>
        </p:spPr>
        <p:txBody>
          <a:bodyPr/>
          <a:lstStyle/>
          <a:p>
            <a:pPr marL="0" indent="0">
              <a:buNone/>
            </a:pPr>
            <a:r>
              <a:rPr lang="fr-FR" sz="1050" dirty="0"/>
              <a:t>DR YVES DECALF</a:t>
            </a:r>
            <a:r>
              <a:rPr lang="fr-FR" sz="1050" dirty="0" smtClean="0"/>
              <a:t/>
            </a:r>
            <a:br>
              <a:rPr lang="fr-FR" sz="1050" dirty="0" smtClean="0"/>
            </a:br>
            <a:r>
              <a:rPr lang="fr-FR" sz="800" b="0" dirty="0"/>
              <a:t>PRESIDENT DU SYNDICAT DES MEDECINS CONCERNES </a:t>
            </a:r>
            <a:r>
              <a:rPr lang="fr-FR" sz="800" b="0" dirty="0" smtClean="0"/>
              <a:t/>
            </a:r>
            <a:br>
              <a:rPr lang="fr-FR" sz="800" b="0" dirty="0" smtClean="0"/>
            </a:br>
            <a:r>
              <a:rPr lang="fr-FR" sz="800" b="0" dirty="0" smtClean="0"/>
              <a:t>PAR </a:t>
            </a:r>
            <a:r>
              <a:rPr lang="fr-FR" sz="800" b="0" dirty="0"/>
              <a:t>LA R</a:t>
            </a:r>
            <a:r>
              <a:rPr lang="fr-FR" sz="800" b="0" dirty="0" smtClean="0"/>
              <a:t>ETRAITE </a:t>
            </a:r>
            <a:r>
              <a:rPr lang="fr-FR" sz="800" b="0" dirty="0"/>
              <a:t>(</a:t>
            </a:r>
            <a:r>
              <a:rPr lang="fr-FR" sz="800" b="0" dirty="0" smtClean="0"/>
              <a:t>SN-MCR)</a:t>
            </a:r>
            <a:br>
              <a:rPr lang="fr-FR" sz="800" b="0" dirty="0" smtClean="0"/>
            </a:br>
            <a:r>
              <a:rPr lang="fr-FR" sz="800" b="0" dirty="0" smtClean="0"/>
              <a:t>MEMBRE </a:t>
            </a:r>
            <a:r>
              <a:rPr lang="fr-FR" sz="800" b="0" dirty="0"/>
              <a:t>DU COMITE D’ORIENTATION DES RETRAITES (</a:t>
            </a:r>
            <a:r>
              <a:rPr lang="fr-FR" sz="800" b="0" dirty="0" smtClean="0"/>
              <a:t>COR)</a:t>
            </a:r>
            <a:br>
              <a:rPr lang="fr-FR" sz="800" b="0" dirty="0" smtClean="0"/>
            </a:br>
            <a:r>
              <a:rPr lang="fr-FR" sz="800" b="0" dirty="0" smtClean="0"/>
              <a:t>ADMINISTRATEUR </a:t>
            </a:r>
            <a:r>
              <a:rPr lang="fr-FR" sz="800" b="0" dirty="0"/>
              <a:t>DE LA CAISSE NATIONALE D’ASSURANCE VIEILLESSE DES PROFESSIONS LIBERALES (CNAVPL)</a:t>
            </a:r>
          </a:p>
        </p:txBody>
      </p:sp>
      <p:sp>
        <p:nvSpPr>
          <p:cNvPr id="10" name="Espace réservé du texte 9"/>
          <p:cNvSpPr>
            <a:spLocks noGrp="1"/>
          </p:cNvSpPr>
          <p:nvPr>
            <p:ph type="body" sz="quarter" idx="11"/>
          </p:nvPr>
        </p:nvSpPr>
        <p:spPr>
          <a:xfrm>
            <a:off x="358776" y="3582998"/>
            <a:ext cx="6843538" cy="6588115"/>
          </a:xfrm>
        </p:spPr>
        <p:txBody>
          <a:bodyPr/>
          <a:lstStyle/>
          <a:p>
            <a:r>
              <a:rPr lang="fr-FR" cap="none" dirty="0">
                <a:solidFill>
                  <a:srgbClr val="333434"/>
                </a:solidFill>
              </a:rPr>
              <a:t>La retraite reste un souci et une inconnue parfois angoissante, d’autant que les  « réformes successives » de ces dernières années compliquent une vision objective. </a:t>
            </a:r>
            <a:r>
              <a:rPr lang="fr-FR" cap="none" dirty="0" smtClean="0">
                <a:solidFill>
                  <a:srgbClr val="333434"/>
                </a:solidFill>
              </a:rPr>
              <a:t/>
            </a:r>
            <a:br>
              <a:rPr lang="fr-FR" cap="none" dirty="0" smtClean="0">
                <a:solidFill>
                  <a:srgbClr val="333434"/>
                </a:solidFill>
              </a:rPr>
            </a:br>
            <a:r>
              <a:rPr lang="fr-FR" cap="none" dirty="0" smtClean="0">
                <a:solidFill>
                  <a:srgbClr val="333434"/>
                </a:solidFill>
              </a:rPr>
              <a:t/>
            </a:r>
            <a:br>
              <a:rPr lang="fr-FR" cap="none" dirty="0" smtClean="0">
                <a:solidFill>
                  <a:srgbClr val="333434"/>
                </a:solidFill>
              </a:rPr>
            </a:br>
            <a:r>
              <a:rPr lang="fr-FR" cap="none" dirty="0" smtClean="0">
                <a:solidFill>
                  <a:srgbClr val="333434"/>
                </a:solidFill>
              </a:rPr>
              <a:t>Il </a:t>
            </a:r>
            <a:r>
              <a:rPr lang="fr-FR" cap="none" dirty="0">
                <a:solidFill>
                  <a:srgbClr val="333434"/>
                </a:solidFill>
              </a:rPr>
              <a:t>ne faut pas attendre les dernières années de son activité pour s’en </a:t>
            </a:r>
            <a:r>
              <a:rPr lang="fr-FR" cap="none" dirty="0" smtClean="0">
                <a:solidFill>
                  <a:srgbClr val="333434"/>
                </a:solidFill>
              </a:rPr>
              <a:t>préoccuper.</a:t>
            </a:r>
            <a:br>
              <a:rPr lang="fr-FR" cap="none" dirty="0" smtClean="0">
                <a:solidFill>
                  <a:srgbClr val="333434"/>
                </a:solidFill>
              </a:rPr>
            </a:br>
            <a:r>
              <a:rPr lang="fr-FR" cap="none" dirty="0" smtClean="0">
                <a:solidFill>
                  <a:srgbClr val="333434"/>
                </a:solidFill>
              </a:rPr>
              <a:t>Il </a:t>
            </a:r>
            <a:r>
              <a:rPr lang="fr-FR" cap="none" dirty="0">
                <a:solidFill>
                  <a:srgbClr val="333434"/>
                </a:solidFill>
              </a:rPr>
              <a:t>est indispensable de « faire valoir ses droit à la retraite » dans les meilleures conditions et sans rien </a:t>
            </a:r>
            <a:r>
              <a:rPr lang="fr-FR" cap="none" dirty="0" smtClean="0">
                <a:solidFill>
                  <a:srgbClr val="333434"/>
                </a:solidFill>
              </a:rPr>
              <a:t>oublier.</a:t>
            </a:r>
            <a:br>
              <a:rPr lang="fr-FR" cap="none" dirty="0" smtClean="0">
                <a:solidFill>
                  <a:srgbClr val="333434"/>
                </a:solidFill>
              </a:rPr>
            </a:br>
            <a:r>
              <a:rPr lang="fr-FR" cap="none" dirty="0" smtClean="0">
                <a:solidFill>
                  <a:srgbClr val="333434"/>
                </a:solidFill>
              </a:rPr>
              <a:t/>
            </a:r>
            <a:br>
              <a:rPr lang="fr-FR" cap="none" dirty="0" smtClean="0">
                <a:solidFill>
                  <a:srgbClr val="333434"/>
                </a:solidFill>
              </a:rPr>
            </a:br>
            <a:r>
              <a:rPr lang="fr-FR" cap="none" dirty="0" smtClean="0">
                <a:solidFill>
                  <a:srgbClr val="333434"/>
                </a:solidFill>
              </a:rPr>
              <a:t>Pour </a:t>
            </a:r>
            <a:r>
              <a:rPr lang="fr-FR" cap="none" dirty="0">
                <a:solidFill>
                  <a:srgbClr val="333434"/>
                </a:solidFill>
              </a:rPr>
              <a:t>cela il est nécessaire se tenir informé des évolutions afin d’anticiper avant qu’il ne soit trop tard ! </a:t>
            </a:r>
            <a:r>
              <a:rPr lang="fr-FR" cap="none" dirty="0" smtClean="0">
                <a:solidFill>
                  <a:srgbClr val="333434"/>
                </a:solidFill>
              </a:rPr>
              <a:t/>
            </a:r>
            <a:br>
              <a:rPr lang="fr-FR" cap="none" dirty="0" smtClean="0">
                <a:solidFill>
                  <a:srgbClr val="333434"/>
                </a:solidFill>
              </a:rPr>
            </a:br>
            <a:r>
              <a:rPr lang="fr-FR" cap="none" dirty="0" smtClean="0">
                <a:solidFill>
                  <a:srgbClr val="333434"/>
                </a:solidFill>
              </a:rPr>
              <a:t/>
            </a:r>
            <a:br>
              <a:rPr lang="fr-FR" cap="none" dirty="0" smtClean="0">
                <a:solidFill>
                  <a:srgbClr val="333434"/>
                </a:solidFill>
              </a:rPr>
            </a:br>
            <a:r>
              <a:rPr lang="fr-FR" cap="none" dirty="0" smtClean="0">
                <a:solidFill>
                  <a:srgbClr val="333434"/>
                </a:solidFill>
              </a:rPr>
              <a:t> - La </a:t>
            </a:r>
            <a:r>
              <a:rPr lang="fr-FR" cap="none" dirty="0">
                <a:solidFill>
                  <a:srgbClr val="333434"/>
                </a:solidFill>
              </a:rPr>
              <a:t>retraite du médecin, comment ça fonctionne </a:t>
            </a:r>
            <a:r>
              <a:rPr lang="fr-FR" cap="none" dirty="0" smtClean="0">
                <a:solidFill>
                  <a:srgbClr val="333434"/>
                </a:solidFill>
              </a:rPr>
              <a:t>?</a:t>
            </a:r>
            <a:br>
              <a:rPr lang="fr-FR" cap="none" dirty="0" smtClean="0">
                <a:solidFill>
                  <a:srgbClr val="333434"/>
                </a:solidFill>
              </a:rPr>
            </a:br>
            <a:r>
              <a:rPr lang="fr-FR" cap="none" dirty="0" smtClean="0">
                <a:solidFill>
                  <a:srgbClr val="333434"/>
                </a:solidFill>
              </a:rPr>
              <a:t> - La </a:t>
            </a:r>
            <a:r>
              <a:rPr lang="fr-FR" cap="none" dirty="0">
                <a:solidFill>
                  <a:srgbClr val="333434"/>
                </a:solidFill>
              </a:rPr>
              <a:t>retraite, quand la prendre ? combien ça coûte ? combien ça rapporte </a:t>
            </a:r>
            <a:r>
              <a:rPr lang="fr-FR" cap="none" dirty="0" smtClean="0">
                <a:solidFill>
                  <a:srgbClr val="333434"/>
                </a:solidFill>
              </a:rPr>
              <a:t>?</a:t>
            </a:r>
            <a:br>
              <a:rPr lang="fr-FR" cap="none" dirty="0" smtClean="0">
                <a:solidFill>
                  <a:srgbClr val="333434"/>
                </a:solidFill>
              </a:rPr>
            </a:br>
            <a:r>
              <a:rPr lang="fr-FR" cap="none" dirty="0" smtClean="0">
                <a:solidFill>
                  <a:srgbClr val="333434"/>
                </a:solidFill>
              </a:rPr>
              <a:t> - Le </a:t>
            </a:r>
            <a:r>
              <a:rPr lang="fr-FR" cap="none" dirty="0">
                <a:solidFill>
                  <a:srgbClr val="333434"/>
                </a:solidFill>
              </a:rPr>
              <a:t>régime de base, qu’est-ce que c’est </a:t>
            </a:r>
            <a:r>
              <a:rPr lang="fr-FR" cap="none" dirty="0" smtClean="0">
                <a:solidFill>
                  <a:srgbClr val="333434"/>
                </a:solidFill>
              </a:rPr>
              <a:t>?</a:t>
            </a:r>
            <a:br>
              <a:rPr lang="fr-FR" cap="none" dirty="0" smtClean="0">
                <a:solidFill>
                  <a:srgbClr val="333434"/>
                </a:solidFill>
              </a:rPr>
            </a:br>
            <a:r>
              <a:rPr lang="fr-FR" cap="none" dirty="0" smtClean="0">
                <a:solidFill>
                  <a:srgbClr val="333434"/>
                </a:solidFill>
              </a:rPr>
              <a:t> - La </a:t>
            </a:r>
            <a:r>
              <a:rPr lang="fr-FR" cap="none" dirty="0">
                <a:solidFill>
                  <a:srgbClr val="333434"/>
                </a:solidFill>
              </a:rPr>
              <a:t>réforme du régime </a:t>
            </a:r>
            <a:r>
              <a:rPr lang="fr-FR" cap="none" dirty="0" smtClean="0">
                <a:solidFill>
                  <a:srgbClr val="333434"/>
                </a:solidFill>
              </a:rPr>
              <a:t>complémentaire.</a:t>
            </a:r>
            <a:br>
              <a:rPr lang="fr-FR" cap="none" dirty="0" smtClean="0">
                <a:solidFill>
                  <a:srgbClr val="333434"/>
                </a:solidFill>
              </a:rPr>
            </a:br>
            <a:r>
              <a:rPr lang="fr-FR" cap="none" dirty="0" smtClean="0">
                <a:solidFill>
                  <a:srgbClr val="333434"/>
                </a:solidFill>
              </a:rPr>
              <a:t> - L’ajustement </a:t>
            </a:r>
            <a:r>
              <a:rPr lang="fr-FR" cap="none" dirty="0">
                <a:solidFill>
                  <a:srgbClr val="333434"/>
                </a:solidFill>
              </a:rPr>
              <a:t>du régime </a:t>
            </a:r>
            <a:r>
              <a:rPr lang="fr-FR" cap="none" dirty="0" smtClean="0">
                <a:solidFill>
                  <a:srgbClr val="333434"/>
                </a:solidFill>
              </a:rPr>
              <a:t>ASV.</a:t>
            </a:r>
            <a:br>
              <a:rPr lang="fr-FR" cap="none" dirty="0" smtClean="0">
                <a:solidFill>
                  <a:srgbClr val="333434"/>
                </a:solidFill>
              </a:rPr>
            </a:br>
            <a:r>
              <a:rPr lang="fr-FR" cap="none" dirty="0" smtClean="0">
                <a:solidFill>
                  <a:srgbClr val="333434"/>
                </a:solidFill>
              </a:rPr>
              <a:t> - Le </a:t>
            </a:r>
            <a:r>
              <a:rPr lang="fr-FR" cap="none" dirty="0">
                <a:solidFill>
                  <a:srgbClr val="333434"/>
                </a:solidFill>
              </a:rPr>
              <a:t>cumul activité – </a:t>
            </a:r>
            <a:r>
              <a:rPr lang="fr-FR" cap="none" dirty="0" smtClean="0">
                <a:solidFill>
                  <a:srgbClr val="333434"/>
                </a:solidFill>
              </a:rPr>
              <a:t>retraite.</a:t>
            </a:r>
            <a:br>
              <a:rPr lang="fr-FR" cap="none" dirty="0" smtClean="0">
                <a:solidFill>
                  <a:srgbClr val="333434"/>
                </a:solidFill>
              </a:rPr>
            </a:br>
            <a:r>
              <a:rPr lang="fr-FR" cap="none" dirty="0" smtClean="0">
                <a:solidFill>
                  <a:srgbClr val="333434"/>
                </a:solidFill>
              </a:rPr>
              <a:t> - A </a:t>
            </a:r>
            <a:r>
              <a:rPr lang="fr-FR" cap="none" dirty="0">
                <a:solidFill>
                  <a:srgbClr val="333434"/>
                </a:solidFill>
              </a:rPr>
              <a:t>65 ans, Retraite, Cumul, Poursuite de l’activité </a:t>
            </a:r>
            <a:r>
              <a:rPr lang="fr-FR" cap="none" dirty="0" smtClean="0">
                <a:solidFill>
                  <a:srgbClr val="333434"/>
                </a:solidFill>
              </a:rPr>
              <a:t>?</a:t>
            </a:r>
            <a:br>
              <a:rPr lang="fr-FR" cap="none" dirty="0" smtClean="0">
                <a:solidFill>
                  <a:srgbClr val="333434"/>
                </a:solidFill>
              </a:rPr>
            </a:br>
            <a:r>
              <a:rPr lang="fr-FR" cap="none" dirty="0" smtClean="0">
                <a:solidFill>
                  <a:srgbClr val="333434"/>
                </a:solidFill>
              </a:rPr>
              <a:t> - Et </a:t>
            </a:r>
            <a:r>
              <a:rPr lang="fr-FR" cap="none" dirty="0">
                <a:solidFill>
                  <a:srgbClr val="333434"/>
                </a:solidFill>
              </a:rPr>
              <a:t>les jeunes générations </a:t>
            </a:r>
            <a:r>
              <a:rPr lang="fr-FR" cap="none" dirty="0" smtClean="0">
                <a:solidFill>
                  <a:srgbClr val="333434"/>
                </a:solidFill>
              </a:rPr>
              <a:t>?</a:t>
            </a:r>
            <a:br>
              <a:rPr lang="fr-FR" cap="none" dirty="0" smtClean="0">
                <a:solidFill>
                  <a:srgbClr val="333434"/>
                </a:solidFill>
              </a:rPr>
            </a:br>
            <a:r>
              <a:rPr lang="fr-FR" cap="none" dirty="0" smtClean="0">
                <a:solidFill>
                  <a:srgbClr val="333434"/>
                </a:solidFill>
              </a:rPr>
              <a:t> - Préparer </a:t>
            </a:r>
            <a:r>
              <a:rPr lang="fr-FR" cap="none" dirty="0">
                <a:solidFill>
                  <a:srgbClr val="333434"/>
                </a:solidFill>
              </a:rPr>
              <a:t>et liquider sa </a:t>
            </a:r>
            <a:r>
              <a:rPr lang="fr-FR" cap="none" dirty="0" smtClean="0">
                <a:solidFill>
                  <a:srgbClr val="333434"/>
                </a:solidFill>
              </a:rPr>
              <a:t>retraite.</a:t>
            </a:r>
            <a:br>
              <a:rPr lang="fr-FR" cap="none" dirty="0" smtClean="0">
                <a:solidFill>
                  <a:srgbClr val="333434"/>
                </a:solidFill>
              </a:rPr>
            </a:br>
            <a:r>
              <a:rPr lang="fr-FR" cap="none" dirty="0" smtClean="0">
                <a:solidFill>
                  <a:srgbClr val="333434"/>
                </a:solidFill>
              </a:rPr>
              <a:t> - Comment </a:t>
            </a:r>
            <a:r>
              <a:rPr lang="fr-FR" cap="none" dirty="0">
                <a:solidFill>
                  <a:srgbClr val="333434"/>
                </a:solidFill>
              </a:rPr>
              <a:t>faire pour améliorer sa retraite </a:t>
            </a:r>
            <a:r>
              <a:rPr lang="fr-FR" cap="none" dirty="0" smtClean="0">
                <a:solidFill>
                  <a:srgbClr val="333434"/>
                </a:solidFill>
              </a:rPr>
              <a:t>?</a:t>
            </a:r>
            <a:br>
              <a:rPr lang="fr-FR" cap="none" dirty="0" smtClean="0">
                <a:solidFill>
                  <a:srgbClr val="333434"/>
                </a:solidFill>
              </a:rPr>
            </a:br>
            <a:r>
              <a:rPr lang="fr-FR" cap="none" dirty="0" smtClean="0">
                <a:solidFill>
                  <a:srgbClr val="333434"/>
                </a:solidFill>
              </a:rPr>
              <a:t/>
            </a:r>
            <a:br>
              <a:rPr lang="fr-FR" cap="none" dirty="0" smtClean="0">
                <a:solidFill>
                  <a:srgbClr val="333434"/>
                </a:solidFill>
              </a:rPr>
            </a:br>
            <a:r>
              <a:rPr lang="fr-FR" cap="none" dirty="0" smtClean="0">
                <a:solidFill>
                  <a:srgbClr val="333434"/>
                </a:solidFill>
              </a:rPr>
              <a:t>Ces </a:t>
            </a:r>
            <a:r>
              <a:rPr lang="fr-FR" cap="none" dirty="0">
                <a:solidFill>
                  <a:srgbClr val="333434"/>
                </a:solidFill>
              </a:rPr>
              <a:t>exposés vous permettront de maîtriser la connaissance des éléments financiers d’organisation de sa retraite de médecin </a:t>
            </a:r>
            <a:r>
              <a:rPr lang="fr-FR" cap="none" dirty="0" smtClean="0">
                <a:solidFill>
                  <a:srgbClr val="333434"/>
                </a:solidFill>
              </a:rPr>
              <a:t>libéral.</a:t>
            </a:r>
            <a:br>
              <a:rPr lang="fr-FR" cap="none" dirty="0" smtClean="0">
                <a:solidFill>
                  <a:srgbClr val="333434"/>
                </a:solidFill>
              </a:rPr>
            </a:br>
            <a:r>
              <a:rPr lang="fr-FR" cap="none" dirty="0" smtClean="0">
                <a:solidFill>
                  <a:srgbClr val="333434"/>
                </a:solidFill>
              </a:rPr>
              <a:t/>
            </a:r>
            <a:br>
              <a:rPr lang="fr-FR" cap="none" dirty="0" smtClean="0">
                <a:solidFill>
                  <a:srgbClr val="333434"/>
                </a:solidFill>
              </a:rPr>
            </a:br>
            <a:r>
              <a:rPr lang="fr-FR" cap="none" dirty="0" smtClean="0">
                <a:solidFill>
                  <a:srgbClr val="333434"/>
                </a:solidFill>
              </a:rPr>
              <a:t>Il </a:t>
            </a:r>
            <a:r>
              <a:rPr lang="fr-FR" cap="none" dirty="0">
                <a:solidFill>
                  <a:srgbClr val="333434"/>
                </a:solidFill>
              </a:rPr>
              <a:t>y aura la  possibilité d’apporter son document annuel d’évaluation de la CARMF et son relevé de carrière, afin de les étudier au cas par </a:t>
            </a:r>
            <a:r>
              <a:rPr lang="fr-FR" cap="none" dirty="0" smtClean="0">
                <a:solidFill>
                  <a:srgbClr val="333434"/>
                </a:solidFill>
              </a:rPr>
              <a:t>cas.</a:t>
            </a:r>
            <a:br>
              <a:rPr lang="fr-FR" cap="none" dirty="0" smtClean="0">
                <a:solidFill>
                  <a:srgbClr val="333434"/>
                </a:solidFill>
              </a:rPr>
            </a:br>
            <a:r>
              <a:rPr lang="fr-FR" cap="none" dirty="0" smtClean="0">
                <a:solidFill>
                  <a:srgbClr val="333434"/>
                </a:solidFill>
              </a:rPr>
              <a:t>Et </a:t>
            </a:r>
            <a:r>
              <a:rPr lang="fr-FR" cap="none" dirty="0">
                <a:solidFill>
                  <a:srgbClr val="333434"/>
                </a:solidFill>
              </a:rPr>
              <a:t>ainsi vous pourrez  choisir en toute connaissance l’âge de départ pertinent</a:t>
            </a:r>
            <a:r>
              <a:rPr lang="fr-FR" cap="none" dirty="0" smtClean="0">
                <a:solidFill>
                  <a:srgbClr val="333434"/>
                </a:solidFill>
              </a:rPr>
              <a:t>.</a:t>
            </a:r>
          </a:p>
          <a:p>
            <a:r>
              <a:rPr lang="fr-FR" b="1" cap="none" dirty="0" smtClean="0">
                <a:solidFill>
                  <a:srgbClr val="333434"/>
                </a:solidFill>
              </a:rPr>
              <a:t>La </a:t>
            </a:r>
            <a:r>
              <a:rPr lang="fr-FR" b="1" cap="none" dirty="0">
                <a:solidFill>
                  <a:srgbClr val="333434"/>
                </a:solidFill>
              </a:rPr>
              <a:t>formation se déroulera lors du </a:t>
            </a:r>
            <a:r>
              <a:rPr lang="fr-FR" b="1" cap="none" dirty="0" smtClean="0">
                <a:solidFill>
                  <a:srgbClr val="333434"/>
                </a:solidFill>
              </a:rPr>
              <a:t>voyage* : </a:t>
            </a:r>
            <a:r>
              <a:rPr lang="fr-FR" cap="none" dirty="0" smtClean="0">
                <a:solidFill>
                  <a:srgbClr val="333434"/>
                </a:solidFill>
              </a:rPr>
              <a:t>Vendredi 22 Septembre de </a:t>
            </a:r>
            <a:r>
              <a:rPr lang="fr-FR" cap="none" dirty="0">
                <a:solidFill>
                  <a:srgbClr val="333434"/>
                </a:solidFill>
              </a:rPr>
              <a:t>19h à </a:t>
            </a:r>
            <a:r>
              <a:rPr lang="fr-FR" cap="none" dirty="0" smtClean="0">
                <a:solidFill>
                  <a:srgbClr val="333434"/>
                </a:solidFill>
              </a:rPr>
              <a:t>22h</a:t>
            </a:r>
            <a:r>
              <a:rPr lang="fr-FR" cap="none" dirty="0" smtClean="0">
                <a:solidFill>
                  <a:srgbClr val="333434"/>
                </a:solidFill>
              </a:rPr>
              <a:t/>
            </a:r>
            <a:br>
              <a:rPr lang="fr-FR" cap="none" dirty="0" smtClean="0">
                <a:solidFill>
                  <a:srgbClr val="333434"/>
                </a:solidFill>
              </a:rPr>
            </a:br>
            <a:r>
              <a:rPr lang="fr-FR" cap="none" dirty="0" smtClean="0">
                <a:solidFill>
                  <a:srgbClr val="333434"/>
                </a:solidFill>
              </a:rPr>
              <a:t> </a:t>
            </a:r>
            <a:r>
              <a:rPr lang="fr-FR" cap="none" dirty="0">
                <a:solidFill>
                  <a:srgbClr val="333434"/>
                </a:solidFill>
              </a:rPr>
              <a:t/>
            </a:r>
            <a:br>
              <a:rPr lang="fr-FR" cap="none" dirty="0">
                <a:solidFill>
                  <a:srgbClr val="333434"/>
                </a:solidFill>
              </a:rPr>
            </a:br>
            <a:r>
              <a:rPr lang="fr-FR" sz="1000" i="1" cap="none" dirty="0" smtClean="0">
                <a:solidFill>
                  <a:srgbClr val="333434"/>
                </a:solidFill>
              </a:rPr>
              <a:t>* </a:t>
            </a:r>
            <a:r>
              <a:rPr lang="fr-FR" sz="1000" i="1" cap="none" dirty="0">
                <a:solidFill>
                  <a:srgbClr val="333434"/>
                </a:solidFill>
              </a:rPr>
              <a:t>Dates susceptibles de modification selon programme définitif</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624" y="1746299"/>
            <a:ext cx="792089" cy="792089"/>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664" y="3038978"/>
            <a:ext cx="190500" cy="190500"/>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8714" y="2826586"/>
            <a:ext cx="171450" cy="171450"/>
          </a:xfrm>
          <a:prstGeom prst="rect">
            <a:avLst/>
          </a:prstGeom>
        </p:spPr>
      </p:pic>
      <p:sp>
        <p:nvSpPr>
          <p:cNvPr id="21" name="Espace réservé du texte 14"/>
          <p:cNvSpPr txBox="1">
            <a:spLocks/>
          </p:cNvSpPr>
          <p:nvPr/>
        </p:nvSpPr>
        <p:spPr bwMode="auto">
          <a:xfrm>
            <a:off x="3717434" y="2775620"/>
            <a:ext cx="2926293" cy="386547"/>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lvl1pPr marL="180975" indent="-180975" algn="l" rtl="0" eaLnBrk="1" fontAlgn="base" hangingPunct="1">
              <a:lnSpc>
                <a:spcPct val="100000"/>
              </a:lnSpc>
              <a:spcBef>
                <a:spcPts val="2400"/>
              </a:spcBef>
              <a:spcAft>
                <a:spcPts val="0"/>
              </a:spcAft>
              <a:buClr>
                <a:schemeClr val="tx2"/>
              </a:buClr>
              <a:buFont typeface="Symbol" pitchFamily="18" charset="2"/>
              <a:buChar char="·"/>
              <a:defRPr sz="1200" b="1" i="0">
                <a:solidFill>
                  <a:schemeClr val="tx1"/>
                </a:solidFill>
                <a:latin typeface="Neutra Text Light" pitchFamily="50" charset="0"/>
                <a:ea typeface="+mn-ea"/>
                <a:cs typeface="+mn-cs"/>
              </a:defRPr>
            </a:lvl1pPr>
            <a:lvl2pPr marL="1588" algn="just" rtl="0" eaLnBrk="1" fontAlgn="base" hangingPunct="1">
              <a:lnSpc>
                <a:spcPct val="100000"/>
              </a:lnSpc>
              <a:spcBef>
                <a:spcPct val="0"/>
              </a:spcBef>
              <a:spcAft>
                <a:spcPct val="0"/>
              </a:spcAft>
              <a:defRPr sz="1200" i="0" cap="all" baseline="0">
                <a:solidFill>
                  <a:schemeClr val="tx1"/>
                </a:solidFill>
                <a:latin typeface="+mn-lt"/>
                <a:cs typeface="+mn-cs"/>
              </a:defRPr>
            </a:lvl2pPr>
            <a:lvl3pPr marL="3175" algn="l" rtl="0" eaLnBrk="1" fontAlgn="base" hangingPunct="1">
              <a:lnSpc>
                <a:spcPct val="100000"/>
              </a:lnSpc>
              <a:spcBef>
                <a:spcPct val="0"/>
              </a:spcBef>
              <a:spcAft>
                <a:spcPct val="0"/>
              </a:spcAft>
              <a:defRPr sz="1200" b="0" i="0">
                <a:solidFill>
                  <a:schemeClr val="tx1"/>
                </a:solidFill>
                <a:latin typeface="+mn-lt"/>
                <a:cs typeface="+mn-cs"/>
              </a:defRPr>
            </a:lvl3pPr>
            <a:lvl4pPr marL="4763" algn="just" rtl="0" eaLnBrk="1" fontAlgn="base" hangingPunct="1">
              <a:lnSpc>
                <a:spcPct val="105000"/>
              </a:lnSpc>
              <a:spcBef>
                <a:spcPct val="0"/>
              </a:spcBef>
              <a:spcAft>
                <a:spcPct val="0"/>
              </a:spcAft>
              <a:defRPr sz="1100" b="0" i="0">
                <a:solidFill>
                  <a:schemeClr val="tx1"/>
                </a:solidFill>
                <a:latin typeface="+mn-lt"/>
                <a:cs typeface="+mn-cs"/>
              </a:defRPr>
            </a:lvl4pPr>
            <a:lvl5pPr marL="6350" algn="just" rtl="0" eaLnBrk="1" fontAlgn="base" hangingPunct="1">
              <a:lnSpc>
                <a:spcPct val="105000"/>
              </a:lnSpc>
              <a:spcBef>
                <a:spcPct val="0"/>
              </a:spcBef>
              <a:spcAft>
                <a:spcPct val="0"/>
              </a:spcAft>
              <a:defRPr sz="1100" b="0" i="0">
                <a:solidFill>
                  <a:schemeClr val="tx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a:lstStyle>
          <a:p>
            <a:pPr marL="0" indent="0">
              <a:lnSpc>
                <a:spcPct val="150000"/>
              </a:lnSpc>
              <a:buNone/>
            </a:pPr>
            <a:r>
              <a:rPr lang="fr-FR" sz="1050" kern="0" dirty="0" smtClean="0">
                <a:latin typeface="News Gothic MT" panose="020B0504020203020204" pitchFamily="34" charset="0"/>
              </a:rPr>
              <a:t>ALLEMAGNE, BERLIN</a:t>
            </a:r>
            <a:r>
              <a:rPr lang="fr-FR" sz="1050" kern="0" dirty="0" smtClean="0">
                <a:latin typeface="News Gothic MT" panose="020B0504020203020204" pitchFamily="34" charset="0"/>
              </a:rPr>
              <a:t/>
            </a:r>
            <a:br>
              <a:rPr lang="fr-FR" sz="1050" kern="0" dirty="0" smtClean="0">
                <a:latin typeface="News Gothic MT" panose="020B0504020203020204" pitchFamily="34" charset="0"/>
              </a:rPr>
            </a:br>
            <a:r>
              <a:rPr lang="fr-FR" sz="1050" b="0" dirty="0" smtClean="0">
                <a:latin typeface="News Gothic MT" panose="020B0504020203020204" pitchFamily="34" charset="0"/>
              </a:rPr>
              <a:t>DU </a:t>
            </a:r>
            <a:r>
              <a:rPr lang="fr-FR" sz="1050" b="0" dirty="0" smtClean="0">
                <a:latin typeface="News Gothic MT" panose="020B0504020203020204" pitchFamily="34" charset="0"/>
              </a:rPr>
              <a:t>21 AU 24 SEPTEMBRE 2017</a:t>
            </a:r>
            <a:endParaRPr lang="fr-FR" sz="1050" kern="0" dirty="0" smtClean="0">
              <a:latin typeface="News Gothic MT" panose="020B0504020203020204" pitchFamily="34" charset="0"/>
            </a:endParaRPr>
          </a:p>
        </p:txBody>
      </p:sp>
    </p:spTree>
    <p:extLst>
      <p:ext uri="{BB962C8B-B14F-4D97-AF65-F5344CB8AC3E}">
        <p14:creationId xmlns:p14="http://schemas.microsoft.com/office/powerpoint/2010/main" val="290698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bwMode="auto">
          <a:xfrm>
            <a:off x="0" y="738188"/>
            <a:ext cx="7561263" cy="2563298"/>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57" y="867879"/>
            <a:ext cx="3018222" cy="2318581"/>
          </a:xfrm>
          <a:prstGeom prst="rect">
            <a:avLst/>
          </a:prstGeom>
        </p:spPr>
      </p:pic>
      <p:sp>
        <p:nvSpPr>
          <p:cNvPr id="7" name="Titre 6"/>
          <p:cNvSpPr>
            <a:spLocks noGrp="1"/>
          </p:cNvSpPr>
          <p:nvPr>
            <p:ph type="title"/>
          </p:nvPr>
        </p:nvSpPr>
        <p:spPr>
          <a:xfrm>
            <a:off x="3528714" y="666180"/>
            <a:ext cx="3780309" cy="965809"/>
          </a:xfrm>
        </p:spPr>
        <p:txBody>
          <a:bodyPr/>
          <a:lstStyle/>
          <a:p>
            <a:pPr algn="l"/>
            <a:r>
              <a:rPr lang="fr-FR" sz="1600" dirty="0">
                <a:solidFill>
                  <a:srgbClr val="333434"/>
                </a:solidFill>
              </a:rPr>
              <a:t>LA RETRAITE OUI, </a:t>
            </a:r>
            <a:br>
              <a:rPr lang="fr-FR" sz="1600" dirty="0">
                <a:solidFill>
                  <a:srgbClr val="333434"/>
                </a:solidFill>
              </a:rPr>
            </a:br>
            <a:r>
              <a:rPr lang="fr-FR" sz="1600" dirty="0">
                <a:solidFill>
                  <a:srgbClr val="333434"/>
                </a:solidFill>
              </a:rPr>
              <a:t>MAIS A QUEL PRIX, A QUEL AGE ?</a:t>
            </a:r>
            <a:endParaRPr lang="fr-FR" sz="1600" dirty="0">
              <a:solidFill>
                <a:srgbClr val="333434"/>
              </a:solidFill>
            </a:endParaRPr>
          </a:p>
        </p:txBody>
      </p:sp>
      <p:sp>
        <p:nvSpPr>
          <p:cNvPr id="15" name="Espace réservé du texte 14"/>
          <p:cNvSpPr>
            <a:spLocks noGrp="1"/>
          </p:cNvSpPr>
          <p:nvPr>
            <p:ph type="body" sz="quarter" idx="10"/>
          </p:nvPr>
        </p:nvSpPr>
        <p:spPr>
          <a:xfrm>
            <a:off x="4382730" y="1818308"/>
            <a:ext cx="3178533" cy="1008112"/>
          </a:xfrm>
        </p:spPr>
        <p:txBody>
          <a:bodyPr/>
          <a:lstStyle/>
          <a:p>
            <a:pPr marL="0" indent="0">
              <a:buNone/>
            </a:pPr>
            <a:r>
              <a:rPr lang="fr-FR" sz="1050" dirty="0"/>
              <a:t>DR YVES DECALF</a:t>
            </a:r>
            <a:r>
              <a:rPr lang="fr-FR" sz="1050" dirty="0" smtClean="0"/>
              <a:t/>
            </a:r>
            <a:br>
              <a:rPr lang="fr-FR" sz="1050" dirty="0" smtClean="0"/>
            </a:br>
            <a:r>
              <a:rPr lang="fr-FR" sz="800" b="0" dirty="0"/>
              <a:t>PRESIDENT DU SYNDICAT DES MEDECINS CONCERNES </a:t>
            </a:r>
            <a:r>
              <a:rPr lang="fr-FR" sz="800" b="0" dirty="0" smtClean="0"/>
              <a:t/>
            </a:r>
            <a:br>
              <a:rPr lang="fr-FR" sz="800" b="0" dirty="0" smtClean="0"/>
            </a:br>
            <a:r>
              <a:rPr lang="fr-FR" sz="800" b="0" dirty="0" smtClean="0"/>
              <a:t>PAR </a:t>
            </a:r>
            <a:r>
              <a:rPr lang="fr-FR" sz="800" b="0" dirty="0"/>
              <a:t>LA R</a:t>
            </a:r>
            <a:r>
              <a:rPr lang="fr-FR" sz="800" b="0" dirty="0" smtClean="0"/>
              <a:t>ETRAITE </a:t>
            </a:r>
            <a:r>
              <a:rPr lang="fr-FR" sz="800" b="0" dirty="0"/>
              <a:t>(</a:t>
            </a:r>
            <a:r>
              <a:rPr lang="fr-FR" sz="800" b="0" dirty="0" smtClean="0"/>
              <a:t>SN-MCR)</a:t>
            </a:r>
            <a:br>
              <a:rPr lang="fr-FR" sz="800" b="0" dirty="0" smtClean="0"/>
            </a:br>
            <a:r>
              <a:rPr lang="fr-FR" sz="800" b="0" dirty="0" smtClean="0"/>
              <a:t>MEMBRE </a:t>
            </a:r>
            <a:r>
              <a:rPr lang="fr-FR" sz="800" b="0" dirty="0"/>
              <a:t>DU COMITE D’ORIENTATION DES RETRAITES (</a:t>
            </a:r>
            <a:r>
              <a:rPr lang="fr-FR" sz="800" b="0" dirty="0" smtClean="0"/>
              <a:t>COR)</a:t>
            </a:r>
            <a:br>
              <a:rPr lang="fr-FR" sz="800" b="0" dirty="0" smtClean="0"/>
            </a:br>
            <a:r>
              <a:rPr lang="fr-FR" sz="800" b="0" dirty="0" smtClean="0"/>
              <a:t>ADMINISTRATEUR </a:t>
            </a:r>
            <a:r>
              <a:rPr lang="fr-FR" sz="800" b="0" dirty="0"/>
              <a:t>DE LA CAISSE NATIONALE D’ASSURANCE VIEILLESSE DES PROFESSIONS LIBERALES (CNAVPL)</a:t>
            </a:r>
          </a:p>
        </p:txBody>
      </p:sp>
      <p:sp>
        <p:nvSpPr>
          <p:cNvPr id="10" name="Espace réservé du texte 9"/>
          <p:cNvSpPr>
            <a:spLocks noGrp="1"/>
          </p:cNvSpPr>
          <p:nvPr>
            <p:ph type="body" sz="quarter" idx="11"/>
          </p:nvPr>
        </p:nvSpPr>
        <p:spPr>
          <a:xfrm>
            <a:off x="358776" y="3402484"/>
            <a:ext cx="6843538" cy="6588115"/>
          </a:xfrm>
        </p:spPr>
        <p:txBody>
          <a:bodyPr/>
          <a:lstStyle/>
          <a:p>
            <a:pPr algn="just"/>
            <a:r>
              <a:rPr lang="fr-FR" b="1" cap="none" dirty="0">
                <a:solidFill>
                  <a:srgbClr val="333434"/>
                </a:solidFill>
              </a:rPr>
              <a:t>ESCAPADE CULTURELLE A BERLIN. </a:t>
            </a:r>
            <a:r>
              <a:rPr lang="fr-FR" cap="none" dirty="0">
                <a:solidFill>
                  <a:srgbClr val="333434"/>
                </a:solidFill>
              </a:rPr>
              <a:t>Berlin est sans nul doute l’une des villes européennes les plus attirantes du moment. Réunifiée à présent depuis plus de 25 ans, elle continue d’évoluer, de se moderniser tout en restaurant encore son prestigieux patrimoine. Les architectures contemporaines les plus audacieuses côtoient des musées aux richesses inépuisables, histoire et actualité se mêlent dans une ambiance festive qui offre aussi des espaces de calme verdoyant jusqu’au cœur de la cité. Découvrir ou redécouvrir Berlin est une expérience fascinante qui permet de plonger dans l’évolution d’une ville qui a traversé toutes les crises contemporaines et continue de revendiquer sa longue et foisonnante histoire. Parcs, châteaux, buildings, avenues animées, boutiques, musées et monuments façonnent une destination passionnante.</a:t>
            </a:r>
          </a:p>
          <a:p>
            <a:r>
              <a:rPr lang="fr-FR" cap="none" dirty="0" smtClean="0">
                <a:solidFill>
                  <a:srgbClr val="333434"/>
                </a:solidFill>
              </a:rPr>
              <a:t>La </a:t>
            </a:r>
            <a:r>
              <a:rPr lang="fr-FR" cap="none" dirty="0">
                <a:solidFill>
                  <a:srgbClr val="333434"/>
                </a:solidFill>
              </a:rPr>
              <a:t>retraite reste un souci et une inconnue parfois angoissante, d’autant que les  « réformes successives » de ces dernières années compliquent une vision objective. </a:t>
            </a:r>
            <a:r>
              <a:rPr lang="fr-FR" cap="none" dirty="0" smtClean="0">
                <a:solidFill>
                  <a:srgbClr val="333434"/>
                </a:solidFill>
              </a:rPr>
              <a:t/>
            </a:r>
            <a:br>
              <a:rPr lang="fr-FR" cap="none" dirty="0" smtClean="0">
                <a:solidFill>
                  <a:srgbClr val="333434"/>
                </a:solidFill>
              </a:rPr>
            </a:br>
            <a:r>
              <a:rPr lang="fr-FR" cap="none" dirty="0" smtClean="0">
                <a:solidFill>
                  <a:srgbClr val="333434"/>
                </a:solidFill>
              </a:rPr>
              <a:t>Il </a:t>
            </a:r>
            <a:r>
              <a:rPr lang="fr-FR" cap="none" dirty="0">
                <a:solidFill>
                  <a:srgbClr val="333434"/>
                </a:solidFill>
              </a:rPr>
              <a:t>ne faut pas attendre les dernières années de son activité pour s’en </a:t>
            </a:r>
            <a:r>
              <a:rPr lang="fr-FR" cap="none" dirty="0" smtClean="0">
                <a:solidFill>
                  <a:srgbClr val="333434"/>
                </a:solidFill>
              </a:rPr>
              <a:t>préoccuper.</a:t>
            </a:r>
            <a:br>
              <a:rPr lang="fr-FR" cap="none" dirty="0" smtClean="0">
                <a:solidFill>
                  <a:srgbClr val="333434"/>
                </a:solidFill>
              </a:rPr>
            </a:br>
            <a:r>
              <a:rPr lang="fr-FR" cap="none" dirty="0" smtClean="0">
                <a:solidFill>
                  <a:srgbClr val="333434"/>
                </a:solidFill>
              </a:rPr>
              <a:t>Il </a:t>
            </a:r>
            <a:r>
              <a:rPr lang="fr-FR" cap="none" dirty="0">
                <a:solidFill>
                  <a:srgbClr val="333434"/>
                </a:solidFill>
              </a:rPr>
              <a:t>est indispensable de « faire valoir ses droit à la retraite » dans les meilleures conditions et sans rien </a:t>
            </a:r>
            <a:r>
              <a:rPr lang="fr-FR" cap="none" dirty="0" smtClean="0">
                <a:solidFill>
                  <a:srgbClr val="333434"/>
                </a:solidFill>
              </a:rPr>
              <a:t>oublier.</a:t>
            </a:r>
            <a:br>
              <a:rPr lang="fr-FR" cap="none" dirty="0" smtClean="0">
                <a:solidFill>
                  <a:srgbClr val="333434"/>
                </a:solidFill>
              </a:rPr>
            </a:br>
            <a:r>
              <a:rPr lang="fr-FR" cap="none" dirty="0" smtClean="0">
                <a:solidFill>
                  <a:srgbClr val="333434"/>
                </a:solidFill>
              </a:rPr>
              <a:t>Pour </a:t>
            </a:r>
            <a:r>
              <a:rPr lang="fr-FR" cap="none" dirty="0">
                <a:solidFill>
                  <a:srgbClr val="333434"/>
                </a:solidFill>
              </a:rPr>
              <a:t>cela il est nécessaire se tenir informé des évolutions afin d’anticiper avant qu’il ne soit trop tard ! </a:t>
            </a:r>
            <a:r>
              <a:rPr lang="fr-FR" cap="none" dirty="0" smtClean="0">
                <a:solidFill>
                  <a:srgbClr val="333434"/>
                </a:solidFill>
              </a:rPr>
              <a:t/>
            </a:r>
            <a:br>
              <a:rPr lang="fr-FR" cap="none" dirty="0" smtClean="0">
                <a:solidFill>
                  <a:srgbClr val="333434"/>
                </a:solidFill>
              </a:rPr>
            </a:br>
            <a:r>
              <a:rPr lang="fr-FR" sz="1100" cap="none" dirty="0" smtClean="0">
                <a:solidFill>
                  <a:srgbClr val="333434"/>
                </a:solidFill>
              </a:rPr>
              <a:t> - La </a:t>
            </a:r>
            <a:r>
              <a:rPr lang="fr-FR" sz="1100" cap="none" dirty="0">
                <a:solidFill>
                  <a:srgbClr val="333434"/>
                </a:solidFill>
              </a:rPr>
              <a:t>retraite du médecin, comment ça fonctionne </a:t>
            </a:r>
            <a:r>
              <a:rPr lang="fr-FR" sz="1100" cap="none" dirty="0" smtClean="0">
                <a:solidFill>
                  <a:srgbClr val="333434"/>
                </a:solidFill>
              </a:rPr>
              <a:t>?</a:t>
            </a:r>
            <a:br>
              <a:rPr lang="fr-FR" sz="1100" cap="none" dirty="0" smtClean="0">
                <a:solidFill>
                  <a:srgbClr val="333434"/>
                </a:solidFill>
              </a:rPr>
            </a:br>
            <a:r>
              <a:rPr lang="fr-FR" sz="1100" cap="none" dirty="0" smtClean="0">
                <a:solidFill>
                  <a:srgbClr val="333434"/>
                </a:solidFill>
              </a:rPr>
              <a:t> - La </a:t>
            </a:r>
            <a:r>
              <a:rPr lang="fr-FR" sz="1100" cap="none" dirty="0">
                <a:solidFill>
                  <a:srgbClr val="333434"/>
                </a:solidFill>
              </a:rPr>
              <a:t>retraite, quand la prendre ? combien ça coûte ? combien ça rapporte </a:t>
            </a:r>
            <a:r>
              <a:rPr lang="fr-FR" sz="1100" cap="none" dirty="0" smtClean="0">
                <a:solidFill>
                  <a:srgbClr val="333434"/>
                </a:solidFill>
              </a:rPr>
              <a:t>?</a:t>
            </a:r>
            <a:br>
              <a:rPr lang="fr-FR" sz="1100" cap="none" dirty="0" smtClean="0">
                <a:solidFill>
                  <a:srgbClr val="333434"/>
                </a:solidFill>
              </a:rPr>
            </a:br>
            <a:r>
              <a:rPr lang="fr-FR" sz="1100" cap="none" dirty="0" smtClean="0">
                <a:solidFill>
                  <a:srgbClr val="333434"/>
                </a:solidFill>
              </a:rPr>
              <a:t> - Le </a:t>
            </a:r>
            <a:r>
              <a:rPr lang="fr-FR" sz="1100" cap="none" dirty="0">
                <a:solidFill>
                  <a:srgbClr val="333434"/>
                </a:solidFill>
              </a:rPr>
              <a:t>régime de base, qu’est-ce que c’est </a:t>
            </a:r>
            <a:r>
              <a:rPr lang="fr-FR" sz="1100" cap="none" dirty="0" smtClean="0">
                <a:solidFill>
                  <a:srgbClr val="333434"/>
                </a:solidFill>
              </a:rPr>
              <a:t>?</a:t>
            </a:r>
            <a:br>
              <a:rPr lang="fr-FR" sz="1100" cap="none" dirty="0" smtClean="0">
                <a:solidFill>
                  <a:srgbClr val="333434"/>
                </a:solidFill>
              </a:rPr>
            </a:br>
            <a:r>
              <a:rPr lang="fr-FR" sz="1100" cap="none" dirty="0" smtClean="0">
                <a:solidFill>
                  <a:srgbClr val="333434"/>
                </a:solidFill>
              </a:rPr>
              <a:t> - La </a:t>
            </a:r>
            <a:r>
              <a:rPr lang="fr-FR" sz="1100" cap="none" dirty="0">
                <a:solidFill>
                  <a:srgbClr val="333434"/>
                </a:solidFill>
              </a:rPr>
              <a:t>réforme du régime </a:t>
            </a:r>
            <a:r>
              <a:rPr lang="fr-FR" sz="1100" cap="none" dirty="0" smtClean="0">
                <a:solidFill>
                  <a:srgbClr val="333434"/>
                </a:solidFill>
              </a:rPr>
              <a:t>complémentaire.</a:t>
            </a:r>
            <a:br>
              <a:rPr lang="fr-FR" sz="1100" cap="none" dirty="0" smtClean="0">
                <a:solidFill>
                  <a:srgbClr val="333434"/>
                </a:solidFill>
              </a:rPr>
            </a:br>
            <a:r>
              <a:rPr lang="fr-FR" sz="1100" cap="none" dirty="0" smtClean="0">
                <a:solidFill>
                  <a:srgbClr val="333434"/>
                </a:solidFill>
              </a:rPr>
              <a:t> - L’ajustement </a:t>
            </a:r>
            <a:r>
              <a:rPr lang="fr-FR" sz="1100" cap="none" dirty="0">
                <a:solidFill>
                  <a:srgbClr val="333434"/>
                </a:solidFill>
              </a:rPr>
              <a:t>du régime </a:t>
            </a:r>
            <a:r>
              <a:rPr lang="fr-FR" sz="1100" cap="none" dirty="0" smtClean="0">
                <a:solidFill>
                  <a:srgbClr val="333434"/>
                </a:solidFill>
              </a:rPr>
              <a:t>ASV.</a:t>
            </a:r>
            <a:br>
              <a:rPr lang="fr-FR" sz="1100" cap="none" dirty="0" smtClean="0">
                <a:solidFill>
                  <a:srgbClr val="333434"/>
                </a:solidFill>
              </a:rPr>
            </a:br>
            <a:r>
              <a:rPr lang="fr-FR" sz="1100" cap="none" dirty="0" smtClean="0">
                <a:solidFill>
                  <a:srgbClr val="333434"/>
                </a:solidFill>
              </a:rPr>
              <a:t> - Le </a:t>
            </a:r>
            <a:r>
              <a:rPr lang="fr-FR" sz="1100" cap="none" dirty="0">
                <a:solidFill>
                  <a:srgbClr val="333434"/>
                </a:solidFill>
              </a:rPr>
              <a:t>cumul activité – </a:t>
            </a:r>
            <a:r>
              <a:rPr lang="fr-FR" sz="1100" cap="none" dirty="0" smtClean="0">
                <a:solidFill>
                  <a:srgbClr val="333434"/>
                </a:solidFill>
              </a:rPr>
              <a:t>retraite.</a:t>
            </a:r>
            <a:br>
              <a:rPr lang="fr-FR" sz="1100" cap="none" dirty="0" smtClean="0">
                <a:solidFill>
                  <a:srgbClr val="333434"/>
                </a:solidFill>
              </a:rPr>
            </a:br>
            <a:r>
              <a:rPr lang="fr-FR" sz="1100" cap="none" dirty="0" smtClean="0">
                <a:solidFill>
                  <a:srgbClr val="333434"/>
                </a:solidFill>
              </a:rPr>
              <a:t> - A </a:t>
            </a:r>
            <a:r>
              <a:rPr lang="fr-FR" sz="1100" cap="none" dirty="0">
                <a:solidFill>
                  <a:srgbClr val="333434"/>
                </a:solidFill>
              </a:rPr>
              <a:t>65 ans, Retraite, Cumul, Poursuite de l’activité </a:t>
            </a:r>
            <a:r>
              <a:rPr lang="fr-FR" sz="1100" cap="none" dirty="0" smtClean="0">
                <a:solidFill>
                  <a:srgbClr val="333434"/>
                </a:solidFill>
              </a:rPr>
              <a:t>?</a:t>
            </a:r>
            <a:br>
              <a:rPr lang="fr-FR" sz="1100" cap="none" dirty="0" smtClean="0">
                <a:solidFill>
                  <a:srgbClr val="333434"/>
                </a:solidFill>
              </a:rPr>
            </a:br>
            <a:r>
              <a:rPr lang="fr-FR" sz="1100" cap="none" dirty="0" smtClean="0">
                <a:solidFill>
                  <a:srgbClr val="333434"/>
                </a:solidFill>
              </a:rPr>
              <a:t> - Et </a:t>
            </a:r>
            <a:r>
              <a:rPr lang="fr-FR" sz="1100" cap="none" dirty="0">
                <a:solidFill>
                  <a:srgbClr val="333434"/>
                </a:solidFill>
              </a:rPr>
              <a:t>les jeunes générations </a:t>
            </a:r>
            <a:r>
              <a:rPr lang="fr-FR" sz="1100" cap="none" dirty="0" smtClean="0">
                <a:solidFill>
                  <a:srgbClr val="333434"/>
                </a:solidFill>
              </a:rPr>
              <a:t>?</a:t>
            </a:r>
            <a:br>
              <a:rPr lang="fr-FR" sz="1100" cap="none" dirty="0" smtClean="0">
                <a:solidFill>
                  <a:srgbClr val="333434"/>
                </a:solidFill>
              </a:rPr>
            </a:br>
            <a:r>
              <a:rPr lang="fr-FR" sz="1100" cap="none" dirty="0" smtClean="0">
                <a:solidFill>
                  <a:srgbClr val="333434"/>
                </a:solidFill>
              </a:rPr>
              <a:t> - Préparer </a:t>
            </a:r>
            <a:r>
              <a:rPr lang="fr-FR" sz="1100" cap="none" dirty="0">
                <a:solidFill>
                  <a:srgbClr val="333434"/>
                </a:solidFill>
              </a:rPr>
              <a:t>et liquider sa </a:t>
            </a:r>
            <a:r>
              <a:rPr lang="fr-FR" sz="1100" cap="none" dirty="0" smtClean="0">
                <a:solidFill>
                  <a:srgbClr val="333434"/>
                </a:solidFill>
              </a:rPr>
              <a:t>retraite.</a:t>
            </a:r>
            <a:br>
              <a:rPr lang="fr-FR" sz="1100" cap="none" dirty="0" smtClean="0">
                <a:solidFill>
                  <a:srgbClr val="333434"/>
                </a:solidFill>
              </a:rPr>
            </a:br>
            <a:r>
              <a:rPr lang="fr-FR" sz="1100" cap="none" dirty="0" smtClean="0">
                <a:solidFill>
                  <a:srgbClr val="333434"/>
                </a:solidFill>
              </a:rPr>
              <a:t> - Comment </a:t>
            </a:r>
            <a:r>
              <a:rPr lang="fr-FR" sz="1100" cap="none" dirty="0">
                <a:solidFill>
                  <a:srgbClr val="333434"/>
                </a:solidFill>
              </a:rPr>
              <a:t>faire pour améliorer sa retraite </a:t>
            </a:r>
            <a:r>
              <a:rPr lang="fr-FR" sz="1100" cap="none" dirty="0" smtClean="0">
                <a:solidFill>
                  <a:srgbClr val="333434"/>
                </a:solidFill>
              </a:rPr>
              <a:t>?</a:t>
            </a:r>
            <a:r>
              <a:rPr lang="fr-FR" cap="none" dirty="0" smtClean="0">
                <a:solidFill>
                  <a:srgbClr val="333434"/>
                </a:solidFill>
              </a:rPr>
              <a:t/>
            </a:r>
            <a:br>
              <a:rPr lang="fr-FR" cap="none" dirty="0" smtClean="0">
                <a:solidFill>
                  <a:srgbClr val="333434"/>
                </a:solidFill>
              </a:rPr>
            </a:br>
            <a:r>
              <a:rPr lang="fr-FR" cap="none" dirty="0" smtClean="0">
                <a:solidFill>
                  <a:srgbClr val="333434"/>
                </a:solidFill>
              </a:rPr>
              <a:t>Ces </a:t>
            </a:r>
            <a:r>
              <a:rPr lang="fr-FR" cap="none" dirty="0">
                <a:solidFill>
                  <a:srgbClr val="333434"/>
                </a:solidFill>
              </a:rPr>
              <a:t>exposés vous permettront de maîtriser la connaissance des éléments financiers d’organisation de sa retraite de médecin </a:t>
            </a:r>
            <a:r>
              <a:rPr lang="fr-FR" cap="none" dirty="0" smtClean="0">
                <a:solidFill>
                  <a:srgbClr val="333434"/>
                </a:solidFill>
              </a:rPr>
              <a:t>libéral.</a:t>
            </a:r>
            <a:br>
              <a:rPr lang="fr-FR" cap="none" dirty="0" smtClean="0">
                <a:solidFill>
                  <a:srgbClr val="333434"/>
                </a:solidFill>
              </a:rPr>
            </a:br>
            <a:r>
              <a:rPr lang="fr-FR" cap="none" dirty="0" smtClean="0">
                <a:solidFill>
                  <a:srgbClr val="333434"/>
                </a:solidFill>
              </a:rPr>
              <a:t>Il </a:t>
            </a:r>
            <a:r>
              <a:rPr lang="fr-FR" cap="none" dirty="0">
                <a:solidFill>
                  <a:srgbClr val="333434"/>
                </a:solidFill>
              </a:rPr>
              <a:t>y aura la  possibilité d’apporter son document annuel d’évaluation de la CARMF et son relevé de carrière, afin de les étudier au cas par </a:t>
            </a:r>
            <a:r>
              <a:rPr lang="fr-FR" cap="none" dirty="0" smtClean="0">
                <a:solidFill>
                  <a:srgbClr val="333434"/>
                </a:solidFill>
              </a:rPr>
              <a:t>cas.</a:t>
            </a:r>
            <a:br>
              <a:rPr lang="fr-FR" cap="none" dirty="0" smtClean="0">
                <a:solidFill>
                  <a:srgbClr val="333434"/>
                </a:solidFill>
              </a:rPr>
            </a:br>
            <a:r>
              <a:rPr lang="fr-FR" cap="none" dirty="0" smtClean="0">
                <a:solidFill>
                  <a:srgbClr val="333434"/>
                </a:solidFill>
              </a:rPr>
              <a:t>Et </a:t>
            </a:r>
            <a:r>
              <a:rPr lang="fr-FR" cap="none" dirty="0">
                <a:solidFill>
                  <a:srgbClr val="333434"/>
                </a:solidFill>
              </a:rPr>
              <a:t>ainsi vous pourrez  choisir en toute connaissance l’âge de départ pertinent</a:t>
            </a:r>
            <a:r>
              <a:rPr lang="fr-FR" cap="none" dirty="0" smtClean="0">
                <a:solidFill>
                  <a:srgbClr val="333434"/>
                </a:solidFill>
              </a:rPr>
              <a:t>.</a:t>
            </a:r>
          </a:p>
          <a:p>
            <a:r>
              <a:rPr lang="fr-FR" b="1" cap="none" dirty="0" smtClean="0">
                <a:solidFill>
                  <a:srgbClr val="333434"/>
                </a:solidFill>
              </a:rPr>
              <a:t>La </a:t>
            </a:r>
            <a:r>
              <a:rPr lang="fr-FR" b="1" cap="none" dirty="0">
                <a:solidFill>
                  <a:srgbClr val="333434"/>
                </a:solidFill>
              </a:rPr>
              <a:t>formation se déroulera lors du </a:t>
            </a:r>
            <a:r>
              <a:rPr lang="fr-FR" b="1" cap="none" dirty="0" smtClean="0">
                <a:solidFill>
                  <a:srgbClr val="333434"/>
                </a:solidFill>
              </a:rPr>
              <a:t>voyage* : </a:t>
            </a:r>
            <a:r>
              <a:rPr lang="fr-FR" cap="none" dirty="0" smtClean="0">
                <a:solidFill>
                  <a:srgbClr val="333434"/>
                </a:solidFill>
              </a:rPr>
              <a:t>Vendredi 22 Septembre de </a:t>
            </a:r>
            <a:r>
              <a:rPr lang="fr-FR" cap="none" dirty="0">
                <a:solidFill>
                  <a:srgbClr val="333434"/>
                </a:solidFill>
              </a:rPr>
              <a:t>19h à </a:t>
            </a:r>
            <a:r>
              <a:rPr lang="fr-FR" cap="none" dirty="0" smtClean="0">
                <a:solidFill>
                  <a:srgbClr val="333434"/>
                </a:solidFill>
              </a:rPr>
              <a:t>22h</a:t>
            </a:r>
            <a:r>
              <a:rPr lang="fr-FR" cap="none" dirty="0" smtClean="0">
                <a:solidFill>
                  <a:srgbClr val="333434"/>
                </a:solidFill>
              </a:rPr>
              <a:t/>
            </a:r>
            <a:br>
              <a:rPr lang="fr-FR" cap="none" dirty="0" smtClean="0">
                <a:solidFill>
                  <a:srgbClr val="333434"/>
                </a:solidFill>
              </a:rPr>
            </a:br>
            <a:r>
              <a:rPr lang="fr-FR" cap="none" dirty="0" smtClean="0">
                <a:solidFill>
                  <a:srgbClr val="333434"/>
                </a:solidFill>
              </a:rPr>
              <a:t> </a:t>
            </a:r>
            <a:r>
              <a:rPr lang="fr-FR" cap="none" dirty="0">
                <a:solidFill>
                  <a:srgbClr val="333434"/>
                </a:solidFill>
              </a:rPr>
              <a:t/>
            </a:r>
            <a:br>
              <a:rPr lang="fr-FR" cap="none" dirty="0">
                <a:solidFill>
                  <a:srgbClr val="333434"/>
                </a:solidFill>
              </a:rPr>
            </a:br>
            <a:r>
              <a:rPr lang="fr-FR" sz="1000" i="1" cap="none" dirty="0" smtClean="0">
                <a:solidFill>
                  <a:srgbClr val="333434"/>
                </a:solidFill>
              </a:rPr>
              <a:t>* </a:t>
            </a:r>
            <a:r>
              <a:rPr lang="fr-FR" sz="1000" i="1" cap="none" dirty="0">
                <a:solidFill>
                  <a:srgbClr val="333434"/>
                </a:solidFill>
              </a:rPr>
              <a:t>Dates susceptibles de modification selon programme définitif</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624" y="1746299"/>
            <a:ext cx="792089" cy="792089"/>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664" y="3038978"/>
            <a:ext cx="190500" cy="190500"/>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8714" y="2826586"/>
            <a:ext cx="171450" cy="171450"/>
          </a:xfrm>
          <a:prstGeom prst="rect">
            <a:avLst/>
          </a:prstGeom>
        </p:spPr>
      </p:pic>
      <p:sp>
        <p:nvSpPr>
          <p:cNvPr id="21" name="Espace réservé du texte 14"/>
          <p:cNvSpPr txBox="1">
            <a:spLocks/>
          </p:cNvSpPr>
          <p:nvPr/>
        </p:nvSpPr>
        <p:spPr bwMode="auto">
          <a:xfrm>
            <a:off x="3717434" y="2775620"/>
            <a:ext cx="2926293" cy="386547"/>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lvl1pPr marL="180975" indent="-180975" algn="l" rtl="0" eaLnBrk="1" fontAlgn="base" hangingPunct="1">
              <a:lnSpc>
                <a:spcPct val="100000"/>
              </a:lnSpc>
              <a:spcBef>
                <a:spcPts val="2400"/>
              </a:spcBef>
              <a:spcAft>
                <a:spcPts val="0"/>
              </a:spcAft>
              <a:buClr>
                <a:schemeClr val="tx2"/>
              </a:buClr>
              <a:buFont typeface="Symbol" pitchFamily="18" charset="2"/>
              <a:buChar char="·"/>
              <a:defRPr sz="1200" b="1" i="0">
                <a:solidFill>
                  <a:schemeClr val="tx1"/>
                </a:solidFill>
                <a:latin typeface="Neutra Text Light" pitchFamily="50" charset="0"/>
                <a:ea typeface="+mn-ea"/>
                <a:cs typeface="+mn-cs"/>
              </a:defRPr>
            </a:lvl1pPr>
            <a:lvl2pPr marL="1588" algn="just" rtl="0" eaLnBrk="1" fontAlgn="base" hangingPunct="1">
              <a:lnSpc>
                <a:spcPct val="100000"/>
              </a:lnSpc>
              <a:spcBef>
                <a:spcPct val="0"/>
              </a:spcBef>
              <a:spcAft>
                <a:spcPct val="0"/>
              </a:spcAft>
              <a:defRPr sz="1200" i="0" cap="all" baseline="0">
                <a:solidFill>
                  <a:schemeClr val="tx1"/>
                </a:solidFill>
                <a:latin typeface="+mn-lt"/>
                <a:cs typeface="+mn-cs"/>
              </a:defRPr>
            </a:lvl2pPr>
            <a:lvl3pPr marL="3175" algn="l" rtl="0" eaLnBrk="1" fontAlgn="base" hangingPunct="1">
              <a:lnSpc>
                <a:spcPct val="100000"/>
              </a:lnSpc>
              <a:spcBef>
                <a:spcPct val="0"/>
              </a:spcBef>
              <a:spcAft>
                <a:spcPct val="0"/>
              </a:spcAft>
              <a:defRPr sz="1200" b="0" i="0">
                <a:solidFill>
                  <a:schemeClr val="tx1"/>
                </a:solidFill>
                <a:latin typeface="+mn-lt"/>
                <a:cs typeface="+mn-cs"/>
              </a:defRPr>
            </a:lvl3pPr>
            <a:lvl4pPr marL="4763" algn="just" rtl="0" eaLnBrk="1" fontAlgn="base" hangingPunct="1">
              <a:lnSpc>
                <a:spcPct val="105000"/>
              </a:lnSpc>
              <a:spcBef>
                <a:spcPct val="0"/>
              </a:spcBef>
              <a:spcAft>
                <a:spcPct val="0"/>
              </a:spcAft>
              <a:defRPr sz="1100" b="0" i="0">
                <a:solidFill>
                  <a:schemeClr val="tx1"/>
                </a:solidFill>
                <a:latin typeface="+mn-lt"/>
                <a:cs typeface="+mn-cs"/>
              </a:defRPr>
            </a:lvl4pPr>
            <a:lvl5pPr marL="6350" algn="just" rtl="0" eaLnBrk="1" fontAlgn="base" hangingPunct="1">
              <a:lnSpc>
                <a:spcPct val="105000"/>
              </a:lnSpc>
              <a:spcBef>
                <a:spcPct val="0"/>
              </a:spcBef>
              <a:spcAft>
                <a:spcPct val="0"/>
              </a:spcAft>
              <a:defRPr sz="1100" b="0" i="0">
                <a:solidFill>
                  <a:schemeClr val="tx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a:lstStyle>
          <a:p>
            <a:pPr marL="0" indent="0">
              <a:lnSpc>
                <a:spcPct val="150000"/>
              </a:lnSpc>
              <a:buNone/>
            </a:pPr>
            <a:r>
              <a:rPr lang="fr-FR" sz="1050" kern="0" dirty="0" smtClean="0">
                <a:latin typeface="News Gothic MT" panose="020B0504020203020204" pitchFamily="34" charset="0"/>
              </a:rPr>
              <a:t>ALLEMAGNE, BERLIN</a:t>
            </a:r>
            <a:r>
              <a:rPr lang="fr-FR" sz="1050" kern="0" dirty="0" smtClean="0">
                <a:latin typeface="News Gothic MT" panose="020B0504020203020204" pitchFamily="34" charset="0"/>
              </a:rPr>
              <a:t/>
            </a:r>
            <a:br>
              <a:rPr lang="fr-FR" sz="1050" kern="0" dirty="0" smtClean="0">
                <a:latin typeface="News Gothic MT" panose="020B0504020203020204" pitchFamily="34" charset="0"/>
              </a:rPr>
            </a:br>
            <a:r>
              <a:rPr lang="fr-FR" sz="1050" b="0" dirty="0" smtClean="0">
                <a:latin typeface="News Gothic MT" panose="020B0504020203020204" pitchFamily="34" charset="0"/>
              </a:rPr>
              <a:t>DU </a:t>
            </a:r>
            <a:r>
              <a:rPr lang="fr-FR" sz="1050" b="0" dirty="0" smtClean="0">
                <a:latin typeface="News Gothic MT" panose="020B0504020203020204" pitchFamily="34" charset="0"/>
              </a:rPr>
              <a:t>21 AU 24 SEPTEMBRE 2017</a:t>
            </a:r>
            <a:endParaRPr lang="fr-FR" sz="1050" kern="0" dirty="0" smtClean="0">
              <a:latin typeface="News Gothic MT" panose="020B0504020203020204" pitchFamily="34" charset="0"/>
            </a:endParaRPr>
          </a:p>
        </p:txBody>
      </p:sp>
    </p:spTree>
    <p:extLst>
      <p:ext uri="{BB962C8B-B14F-4D97-AF65-F5344CB8AC3E}">
        <p14:creationId xmlns:p14="http://schemas.microsoft.com/office/powerpoint/2010/main" val="2164869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fr-FR" b="1" dirty="0" smtClean="0">
                <a:sym typeface="Wingdings"/>
              </a:rPr>
              <a:t>PARIS Berlin</a:t>
            </a:r>
            <a:endParaRPr lang="fr-FR" b="1" dirty="0">
              <a:sym typeface="Wingdings"/>
            </a:endParaRPr>
          </a:p>
        </p:txBody>
      </p:sp>
      <p:sp>
        <p:nvSpPr>
          <p:cNvPr id="3077" name="Rectangle 5"/>
          <p:cNvSpPr>
            <a:spLocks noGrp="1" noChangeArrowheads="1"/>
          </p:cNvSpPr>
          <p:nvPr>
            <p:ph type="body" sz="quarter" idx="10"/>
          </p:nvPr>
        </p:nvSpPr>
        <p:spPr/>
        <p:txBody>
          <a:bodyPr/>
          <a:lstStyle/>
          <a:p>
            <a:r>
              <a:rPr lang="fr-FR" dirty="0" smtClean="0">
                <a:latin typeface="+mn-lt"/>
              </a:rPr>
              <a:t>allemagne</a:t>
            </a:r>
          </a:p>
        </p:txBody>
      </p:sp>
      <p:sp>
        <p:nvSpPr>
          <p:cNvPr id="23" name="Espace réservé du texte 22"/>
          <p:cNvSpPr>
            <a:spLocks noGrp="1"/>
          </p:cNvSpPr>
          <p:nvPr>
            <p:ph type="body" sz="quarter" idx="13"/>
          </p:nvPr>
        </p:nvSpPr>
        <p:spPr/>
        <p:txBody>
          <a:bodyPr/>
          <a:lstStyle/>
          <a:p>
            <a:r>
              <a:rPr lang="fr-FR" sz="1200" dirty="0" smtClean="0">
                <a:latin typeface="+mn-lt"/>
              </a:rPr>
              <a:t>Assistance aux formalités d’enregistrement</a:t>
            </a:r>
          </a:p>
          <a:p>
            <a:r>
              <a:rPr lang="fr-FR" sz="1200" dirty="0" smtClean="0">
                <a:latin typeface="+mn-lt"/>
              </a:rPr>
              <a:t>Découverte de Berlin</a:t>
            </a:r>
          </a:p>
          <a:p>
            <a:pPr lvl="1"/>
            <a:endParaRPr lang="fr-FR" dirty="0" smtClean="0"/>
          </a:p>
        </p:txBody>
      </p:sp>
      <p:sp>
        <p:nvSpPr>
          <p:cNvPr id="13" name="Espace réservé du texte 12"/>
          <p:cNvSpPr>
            <a:spLocks noGrp="1"/>
          </p:cNvSpPr>
          <p:nvPr>
            <p:ph type="body" sz="quarter" idx="14"/>
          </p:nvPr>
        </p:nvSpPr>
        <p:spPr/>
        <p:txBody>
          <a:bodyPr/>
          <a:lstStyle/>
          <a:p>
            <a:pPr lvl="1"/>
            <a:r>
              <a:rPr lang="fr-FR" dirty="0" smtClean="0"/>
              <a:t>Rendez-vous à l’aéroport avec un représentant Voyageurs du monde.</a:t>
            </a:r>
          </a:p>
          <a:p>
            <a:pPr lvl="1"/>
            <a:r>
              <a:rPr lang="fr-FR" dirty="0" smtClean="0"/>
              <a:t>Remise de vos titres de transport et assistance aux formalités d’enregistrement.</a:t>
            </a:r>
          </a:p>
          <a:p>
            <a:pPr lvl="1"/>
            <a:r>
              <a:rPr lang="fr-FR" dirty="0" smtClean="0"/>
              <a:t> </a:t>
            </a:r>
          </a:p>
          <a:p>
            <a:pPr lvl="1"/>
            <a:r>
              <a:rPr lang="fr-FR" dirty="0" smtClean="0"/>
              <a:t>Départ  à destination de Berlin sur vol régulier.</a:t>
            </a:r>
          </a:p>
          <a:p>
            <a:pPr lvl="2"/>
            <a:endParaRPr lang="fr-FR" dirty="0" smtClean="0"/>
          </a:p>
          <a:p>
            <a:pPr lvl="1"/>
            <a:r>
              <a:rPr lang="fr-FR" dirty="0" smtClean="0"/>
              <a:t>Accueil à l’aéroport de Berlin Tegel. </a:t>
            </a:r>
          </a:p>
          <a:p>
            <a:pPr lvl="1"/>
            <a:endParaRPr lang="fr-FR" dirty="0" smtClean="0"/>
          </a:p>
          <a:p>
            <a:pPr lvl="1"/>
            <a:r>
              <a:rPr lang="fr-FR" b="1" dirty="0" smtClean="0"/>
              <a:t>Immersion à Berlin.</a:t>
            </a:r>
          </a:p>
          <a:p>
            <a:pPr lvl="1"/>
            <a:r>
              <a:rPr lang="fr-FR" dirty="0" smtClean="0"/>
              <a:t>En compagnie de votre guide francophone, visite de la ville et de ses différents quartiers. </a:t>
            </a:r>
          </a:p>
          <a:p>
            <a:pPr lvl="1"/>
            <a:endParaRPr lang="fr-FR" dirty="0" smtClean="0"/>
          </a:p>
          <a:p>
            <a:pPr lvl="1"/>
            <a:r>
              <a:rPr lang="fr-FR" dirty="0" smtClean="0"/>
              <a:t>La ville est entourée de vastes zones boisées, de rivières et de lacs qui lui donnent un cadre agréable. </a:t>
            </a:r>
          </a:p>
          <a:p>
            <a:pPr lvl="1"/>
            <a:r>
              <a:rPr lang="fr-FR" dirty="0" smtClean="0"/>
              <a:t>Découverte du centre avec ses parcs, ses avenues prestigieuses, ses monuments imposants et ses immeubles contemporains audacieux. </a:t>
            </a:r>
          </a:p>
          <a:p>
            <a:pPr lvl="1"/>
            <a:r>
              <a:rPr lang="fr-FR" dirty="0" smtClean="0"/>
              <a:t>Passage par le parlement rénové et la célèbre porte de Brandebourg, symbole de la capitale allemande. </a:t>
            </a:r>
          </a:p>
          <a:p>
            <a:pPr lvl="1"/>
            <a:endParaRPr lang="fr-FR" dirty="0" smtClean="0"/>
          </a:p>
          <a:p>
            <a:pPr lvl="1"/>
            <a:r>
              <a:rPr lang="fr-FR" dirty="0" smtClean="0"/>
              <a:t>Non loin de là se trouve le mémorial allemand de la Shoah d’où vous rejoindrez le quartier contemporain de Potsdamerplatz. </a:t>
            </a:r>
          </a:p>
          <a:p>
            <a:pPr lvl="1"/>
            <a:r>
              <a:rPr lang="fr-FR" dirty="0" smtClean="0"/>
              <a:t>Edifié sur le no man’s land où passait le mur, qui séparait les deux parties de la ville, il est redevenu, comme avant la guerre, un centre vibrant d’animation grâce à ses réalisations architecturales audacieuses qui abritent institutions culturelles, restaurants, cinémas, cafés et grandes entreprises.</a:t>
            </a:r>
          </a:p>
          <a:p>
            <a:pPr lvl="1"/>
            <a:endParaRPr lang="fr-FR" sz="1400" dirty="0" smtClean="0"/>
          </a:p>
          <a:p>
            <a:pPr lvl="1"/>
            <a:r>
              <a:rPr lang="fr-FR" dirty="0" smtClean="0"/>
              <a:t>Installation à l’hôtel.</a:t>
            </a:r>
            <a:endParaRPr lang="fr-FR" sz="1400" dirty="0" smtClean="0"/>
          </a:p>
          <a:p>
            <a:r>
              <a:rPr lang="fr-FR" b="1" dirty="0" smtClean="0"/>
              <a:t>Dîner</a:t>
            </a:r>
            <a:r>
              <a:rPr lang="fr-FR" dirty="0" smtClean="0"/>
              <a:t>  à l hôtel</a:t>
            </a:r>
            <a:endParaRPr lang="fr-FR" b="1" dirty="0" smtClean="0">
              <a:solidFill>
                <a:srgbClr val="FF00FF"/>
              </a:solidFill>
            </a:endParaRPr>
          </a:p>
          <a:p>
            <a:pPr lvl="1"/>
            <a:r>
              <a:rPr lang="fr-FR" dirty="0" smtClean="0"/>
              <a:t>Nuit à l’hôtel.</a:t>
            </a:r>
          </a:p>
          <a:p>
            <a:pPr lvl="1"/>
            <a:endParaRPr lang="fr-FR" dirty="0" smtClean="0"/>
          </a:p>
        </p:txBody>
      </p:sp>
      <p:sp>
        <p:nvSpPr>
          <p:cNvPr id="25" name="Espace réservé du texte 24"/>
          <p:cNvSpPr>
            <a:spLocks noGrp="1"/>
          </p:cNvSpPr>
          <p:nvPr>
            <p:ph type="body" sz="quarter" idx="15"/>
          </p:nvPr>
        </p:nvSpPr>
        <p:spPr/>
        <p:txBody>
          <a:bodyPr/>
          <a:lstStyle/>
          <a:p>
            <a:r>
              <a:rPr lang="fr-FR" dirty="0" smtClean="0"/>
              <a:t>Jour n°1</a:t>
            </a:r>
            <a:endParaRPr lang="fr-FR" dirty="0"/>
          </a:p>
        </p:txBody>
      </p:sp>
      <p:sp>
        <p:nvSpPr>
          <p:cNvPr id="9" name="ZoneTexte 8"/>
          <p:cNvSpPr txBox="1"/>
          <p:nvPr/>
        </p:nvSpPr>
        <p:spPr>
          <a:xfrm>
            <a:off x="-1763985" y="1026220"/>
            <a:ext cx="1619221" cy="21600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RAPPEL</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le niveau hiérarchique d'un paragraphe et donc sa mise en forme, utilisez la combinaison de touches :</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descendre le texte d'un niveau.</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remonter le texte d'un niveau.</a:t>
            </a:r>
            <a:endPar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0" name="ZoneTexte 9"/>
          <p:cNvSpPr txBox="1"/>
          <p:nvPr/>
        </p:nvSpPr>
        <p:spPr>
          <a:xfrm>
            <a:off x="-1763985" y="3402484"/>
            <a:ext cx="1620000" cy="4535463"/>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MISE EN PAGE</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la mise en page (disposition) lors de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l'ajout d'une diapositive</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onglet [Accueil],</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cliquez sur la liste déroulante de l'outil "Nouvelle diapositive" (partie inférieure de l'outil)</a:t>
            </a:r>
          </a:p>
          <a:p>
            <a:pPr marL="108000" marR="0" lvl="0" indent="-108000" defTabSz="914400" eaLnBrk="1" fontAlgn="auto" latinLnBrk="0" hangingPunct="1">
              <a:lnSpc>
                <a:spcPct val="100000"/>
              </a:lnSpc>
              <a:spcBef>
                <a:spcPts val="0"/>
              </a:spcBef>
              <a:spcAft>
                <a:spcPts val="60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sélectionnez la disposition.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la disposition d'une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diapositive existante</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clic droit dans la marge ou à l'extérieur de la diapositive,</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cliquez sur "Disposition",</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sélectionnez la disposition.</a:t>
            </a:r>
          </a:p>
          <a:p>
            <a:pPr marL="0" marR="0" lvl="0" indent="0" defTabSz="914400" eaLnBrk="1" fontAlgn="auto" latinLnBrk="0" hangingPunct="1">
              <a:lnSpc>
                <a:spcPct val="100000"/>
              </a:lnSpc>
              <a:spcBef>
                <a:spcPts val="600"/>
              </a:spcBef>
              <a:spcAft>
                <a:spcPts val="0"/>
              </a:spcAft>
              <a:buClrTx/>
              <a:buSzTx/>
              <a:buFontTx/>
              <a:buNone/>
              <a:tabLst/>
              <a:defRPr/>
            </a:pPr>
            <a:r>
              <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rPr>
              <a:t>Si la mise en forme n'est pas appliquée, faites un clic droit dans la marge ou à l'extérieur de la diapositive, cliquez sur "Réinitialiser la diapositive".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t>Berlin – centre  </a:t>
            </a:r>
            <a:endParaRPr lang="fr-FR" b="1" dirty="0"/>
          </a:p>
        </p:txBody>
      </p:sp>
      <p:sp>
        <p:nvSpPr>
          <p:cNvPr id="3" name="Espace réservé du texte 2"/>
          <p:cNvSpPr>
            <a:spLocks noGrp="1"/>
          </p:cNvSpPr>
          <p:nvPr>
            <p:ph type="body" sz="quarter" idx="10"/>
          </p:nvPr>
        </p:nvSpPr>
        <p:spPr/>
        <p:txBody>
          <a:bodyPr/>
          <a:lstStyle/>
          <a:p>
            <a:r>
              <a:rPr lang="fr-FR" dirty="0" smtClean="0">
                <a:latin typeface="+mn-lt"/>
              </a:rPr>
              <a:t>allemagne</a:t>
            </a:r>
            <a:endParaRPr lang="fr-FR" dirty="0">
              <a:latin typeface="+mn-lt"/>
            </a:endParaRPr>
          </a:p>
        </p:txBody>
      </p:sp>
      <p:sp>
        <p:nvSpPr>
          <p:cNvPr id="4" name="Espace réservé du texte 3"/>
          <p:cNvSpPr>
            <a:spLocks noGrp="1"/>
          </p:cNvSpPr>
          <p:nvPr>
            <p:ph type="body" sz="quarter" idx="13"/>
          </p:nvPr>
        </p:nvSpPr>
        <p:spPr/>
        <p:txBody>
          <a:bodyPr/>
          <a:lstStyle/>
          <a:p>
            <a:pPr lvl="0" indent="0">
              <a:buNone/>
            </a:pPr>
            <a:r>
              <a:rPr lang="fr-FR" sz="1200" b="0" i="1" cap="all" dirty="0" smtClean="0">
                <a:latin typeface="+mn-lt"/>
              </a:rPr>
              <a:t> </a:t>
            </a:r>
            <a:endParaRPr lang="fr-FR" sz="1200" b="0" i="1" dirty="0" smtClean="0">
              <a:latin typeface="+mn-lt"/>
            </a:endParaRPr>
          </a:p>
          <a:p>
            <a:r>
              <a:rPr lang="fr-FR" sz="1200" dirty="0" smtClean="0">
                <a:latin typeface="+mn-lt"/>
              </a:rPr>
              <a:t>Bebel Platz</a:t>
            </a:r>
          </a:p>
          <a:p>
            <a:r>
              <a:rPr lang="fr-FR" sz="1200" dirty="0" smtClean="0">
                <a:latin typeface="+mn-lt"/>
              </a:rPr>
              <a:t>Berlin de la Rda</a:t>
            </a:r>
          </a:p>
          <a:p>
            <a:r>
              <a:rPr lang="fr-FR" sz="1200" dirty="0" smtClean="0">
                <a:latin typeface="+mn-lt"/>
              </a:rPr>
              <a:t>DDR Museum</a:t>
            </a:r>
          </a:p>
          <a:p>
            <a:r>
              <a:rPr lang="fr-FR" sz="1200" dirty="0" smtClean="0">
                <a:latin typeface="+mn-lt"/>
              </a:rPr>
              <a:t>Le Mur de Berlin</a:t>
            </a:r>
          </a:p>
          <a:p>
            <a:r>
              <a:rPr lang="fr-FR" sz="1200" dirty="0" smtClean="0">
                <a:latin typeface="+mn-lt"/>
              </a:rPr>
              <a:t>Check Point Charlie</a:t>
            </a:r>
            <a:endParaRPr lang="fr-FR" sz="1200" dirty="0">
              <a:latin typeface="+mn-lt"/>
            </a:endParaRPr>
          </a:p>
        </p:txBody>
      </p:sp>
      <p:sp>
        <p:nvSpPr>
          <p:cNvPr id="5" name="Espace réservé du texte 4"/>
          <p:cNvSpPr>
            <a:spLocks noGrp="1"/>
          </p:cNvSpPr>
          <p:nvPr>
            <p:ph type="body" sz="quarter" idx="14"/>
          </p:nvPr>
        </p:nvSpPr>
        <p:spPr>
          <a:xfrm>
            <a:off x="2700338" y="3258468"/>
            <a:ext cx="4500562" cy="6912645"/>
          </a:xfrm>
        </p:spPr>
        <p:txBody>
          <a:bodyPr/>
          <a:lstStyle/>
          <a:p>
            <a:r>
              <a:rPr lang="fr-FR" dirty="0" smtClean="0"/>
              <a:t>Petit déjeuner</a:t>
            </a:r>
          </a:p>
          <a:p>
            <a:pPr lvl="1"/>
            <a:r>
              <a:rPr lang="fr-FR" b="1" dirty="0" smtClean="0"/>
              <a:t>Ich bin ein Berliner!</a:t>
            </a:r>
          </a:p>
          <a:p>
            <a:pPr lvl="1"/>
            <a:endParaRPr lang="fr-FR" dirty="0" smtClean="0"/>
          </a:p>
          <a:p>
            <a:pPr lvl="1"/>
            <a:r>
              <a:rPr lang="fr-FR" dirty="0" smtClean="0"/>
              <a:t>Découverte du centre ancien de Berlin, fondé au bord de la rivière Spree. Après avoir parcouru l’avenue Unter den Linden bordée de palais et monuments des XVIIIe et XIXe siècles, vous rejoindrez la place du Château royal en reconstruction. </a:t>
            </a:r>
          </a:p>
          <a:p>
            <a:pPr lvl="1"/>
            <a:r>
              <a:rPr lang="fr-FR" dirty="0" smtClean="0"/>
              <a:t>Détruit par la RDA, cette grandiose construction renait et occupe peu à peu de nouveau l’espace urbain. </a:t>
            </a:r>
          </a:p>
          <a:p>
            <a:pPr lvl="1"/>
            <a:r>
              <a:rPr lang="fr-FR" dirty="0" smtClean="0"/>
              <a:t>Promenade dans le quartier pour voir la Bebel Platz avec l’opéra d’état, la bibliothèque, la cathédrale Sainte-Edwige, les palais, puis la nouvelle garde et l’université. </a:t>
            </a:r>
          </a:p>
          <a:p>
            <a:pPr lvl="1"/>
            <a:r>
              <a:rPr lang="fr-FR" dirty="0" smtClean="0"/>
              <a:t>Un peu plus loin, on atteint le Gendarmenmarkt avec les deux églises protestantes et le Konzerthaus néoclassique. </a:t>
            </a:r>
          </a:p>
          <a:p>
            <a:r>
              <a:rPr lang="fr-FR" dirty="0" smtClean="0"/>
              <a:t>Déjeuner au restaurant.</a:t>
            </a:r>
          </a:p>
          <a:p>
            <a:pPr lvl="3"/>
            <a:r>
              <a:rPr lang="fr-FR" dirty="0" smtClean="0"/>
              <a:t>Le Berlin de la RDA. </a:t>
            </a:r>
          </a:p>
          <a:p>
            <a:pPr lvl="3"/>
            <a:r>
              <a:rPr lang="fr-FR" dirty="0" smtClean="0"/>
              <a:t>Visite du musée de l’Allemagne de l’Est (DDR Museum) situé près de la cathédrale protestante. </a:t>
            </a:r>
          </a:p>
          <a:p>
            <a:pPr lvl="3"/>
            <a:r>
              <a:rPr lang="fr-FR" dirty="0" smtClean="0"/>
              <a:t>Ce musée évoque la vie sous le régime communiste à travers objets quotidiens, évocations politiques et mise en ambiance des intérieurs. </a:t>
            </a:r>
          </a:p>
          <a:p>
            <a:pPr lvl="3"/>
            <a:endParaRPr lang="fr-FR" dirty="0" smtClean="0"/>
          </a:p>
          <a:p>
            <a:pPr lvl="3"/>
            <a:r>
              <a:rPr lang="fr-FR" dirty="0" smtClean="0"/>
              <a:t>Passage par l’avenue Karl Marx et ses impressionnants bâtiments de style stalinien avant d’atteindre l’East Side Gallery. </a:t>
            </a:r>
          </a:p>
          <a:p>
            <a:pPr lvl="3"/>
            <a:r>
              <a:rPr lang="fr-FR" dirty="0" smtClean="0"/>
              <a:t>C’est le vestige le plus long du Mur de Berlin encore conservé et décoré de peintures contemporaines « street art ».</a:t>
            </a:r>
          </a:p>
          <a:p>
            <a:pPr lvl="3"/>
            <a:endParaRPr lang="fr-FR" dirty="0" smtClean="0"/>
          </a:p>
          <a:p>
            <a:pPr lvl="3"/>
            <a:r>
              <a:rPr lang="fr-FR" dirty="0" smtClean="0"/>
              <a:t>Arrivée au fameux Check Point Charlie, l’ancien passage entre l’Est et l’Ouest qui a symbolisé la guerre froide jusqu’en 1989. Une reconstitution du poste frontière est animée par des soldats figurants en costume d’époque.</a:t>
            </a:r>
          </a:p>
          <a:p>
            <a:pPr lvl="3"/>
            <a:endParaRPr lang="fr-FR" i="1" dirty="0" smtClean="0">
              <a:solidFill>
                <a:schemeClr val="accent4"/>
              </a:solidFill>
              <a:latin typeface="Neutra Text Light" pitchFamily="50" charset="0"/>
              <a:ea typeface="+mn-ea"/>
            </a:endParaRPr>
          </a:p>
          <a:p>
            <a:pPr lvl="3"/>
            <a:r>
              <a:rPr lang="fr-FR" i="1" dirty="0" smtClean="0">
                <a:solidFill>
                  <a:schemeClr val="accent4"/>
                </a:solidFill>
                <a:latin typeface="Neutra Text Light" pitchFamily="50" charset="0"/>
                <a:ea typeface="+mn-ea"/>
              </a:rPr>
              <a:t>Dîner à l’hôtel. </a:t>
            </a:r>
          </a:p>
          <a:p>
            <a:pPr lvl="1"/>
            <a:endParaRPr lang="fr-FR" dirty="0" smtClean="0"/>
          </a:p>
          <a:p>
            <a:pPr lvl="1"/>
            <a:r>
              <a:rPr lang="fr-FR" dirty="0" smtClean="0"/>
              <a:t>Nuit à l’hôtel.</a:t>
            </a:r>
          </a:p>
          <a:p>
            <a:endParaRPr lang="fr-FR" dirty="0" smtClean="0"/>
          </a:p>
          <a:p>
            <a:endParaRPr lang="fr-FR" dirty="0"/>
          </a:p>
        </p:txBody>
      </p:sp>
      <p:sp>
        <p:nvSpPr>
          <p:cNvPr id="7" name="Espace réservé du texte 6"/>
          <p:cNvSpPr>
            <a:spLocks noGrp="1"/>
          </p:cNvSpPr>
          <p:nvPr>
            <p:ph type="body" sz="quarter" idx="15"/>
          </p:nvPr>
        </p:nvSpPr>
        <p:spPr/>
        <p:txBody>
          <a:bodyPr/>
          <a:lstStyle/>
          <a:p>
            <a:r>
              <a:rPr lang="fr-FR" dirty="0" smtClean="0"/>
              <a:t>Jour n°2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t>Berlin - charlottenburg</a:t>
            </a:r>
            <a:endParaRPr lang="fr-FR" b="1" dirty="0"/>
          </a:p>
        </p:txBody>
      </p:sp>
      <p:sp>
        <p:nvSpPr>
          <p:cNvPr id="3" name="Espace réservé du texte 2"/>
          <p:cNvSpPr>
            <a:spLocks noGrp="1"/>
          </p:cNvSpPr>
          <p:nvPr>
            <p:ph type="body" sz="quarter" idx="10"/>
          </p:nvPr>
        </p:nvSpPr>
        <p:spPr/>
        <p:txBody>
          <a:bodyPr/>
          <a:lstStyle/>
          <a:p>
            <a:r>
              <a:rPr lang="fr-FR" dirty="0" smtClean="0">
                <a:latin typeface="+mn-lt"/>
              </a:rPr>
              <a:t>allemagne</a:t>
            </a:r>
            <a:endParaRPr lang="fr-FR" dirty="0">
              <a:latin typeface="+mn-lt"/>
            </a:endParaRPr>
          </a:p>
        </p:txBody>
      </p:sp>
      <p:sp>
        <p:nvSpPr>
          <p:cNvPr id="4" name="Espace réservé du texte 3"/>
          <p:cNvSpPr>
            <a:spLocks noGrp="1"/>
          </p:cNvSpPr>
          <p:nvPr>
            <p:ph type="body" sz="quarter" idx="13"/>
          </p:nvPr>
        </p:nvSpPr>
        <p:spPr/>
        <p:txBody>
          <a:bodyPr/>
          <a:lstStyle/>
          <a:p>
            <a:pPr lvl="0"/>
            <a:r>
              <a:rPr lang="fr-FR" sz="1200" dirty="0" smtClean="0">
                <a:latin typeface="+mn-lt"/>
              </a:rPr>
              <a:t>Eglise du Souvenir</a:t>
            </a:r>
          </a:p>
          <a:p>
            <a:pPr lvl="0"/>
            <a:r>
              <a:rPr lang="fr-FR" sz="1200" dirty="0" smtClean="0">
                <a:latin typeface="+mn-lt"/>
              </a:rPr>
              <a:t>Château de Charlottenburg</a:t>
            </a:r>
          </a:p>
          <a:p>
            <a:pPr lvl="0"/>
            <a:r>
              <a:rPr lang="fr-FR" sz="1200" dirty="0" smtClean="0">
                <a:latin typeface="+mn-lt"/>
              </a:rPr>
              <a:t>Croisière sur la Spree</a:t>
            </a:r>
          </a:p>
          <a:p>
            <a:pPr lvl="0" indent="0">
              <a:buNone/>
            </a:pPr>
            <a:endParaRPr lang="fr-FR" sz="1200" dirty="0" smtClean="0">
              <a:latin typeface="+mn-lt"/>
            </a:endParaRPr>
          </a:p>
          <a:p>
            <a:pPr lvl="0" indent="0">
              <a:buNone/>
            </a:pPr>
            <a:r>
              <a:rPr lang="fr-FR" sz="1200" b="0" i="1" cap="all" dirty="0" smtClean="0">
                <a:latin typeface="+mn-lt"/>
              </a:rPr>
              <a:t> </a:t>
            </a:r>
            <a:endParaRPr lang="fr-FR" sz="1200" b="0" i="1" dirty="0" smtClean="0">
              <a:latin typeface="+mn-lt"/>
            </a:endParaRPr>
          </a:p>
          <a:p>
            <a:endParaRPr lang="fr-FR" dirty="0"/>
          </a:p>
        </p:txBody>
      </p:sp>
      <p:sp>
        <p:nvSpPr>
          <p:cNvPr id="5" name="Espace réservé du texte 4"/>
          <p:cNvSpPr>
            <a:spLocks noGrp="1"/>
          </p:cNvSpPr>
          <p:nvPr>
            <p:ph type="body" sz="quarter" idx="14"/>
          </p:nvPr>
        </p:nvSpPr>
        <p:spPr/>
        <p:txBody>
          <a:bodyPr/>
          <a:lstStyle/>
          <a:p>
            <a:r>
              <a:rPr lang="fr-FR" dirty="0" smtClean="0"/>
              <a:t>Petit déjeuner</a:t>
            </a:r>
          </a:p>
          <a:p>
            <a:pPr lvl="4"/>
            <a:r>
              <a:rPr lang="fr-FR" b="1" dirty="0" smtClean="0"/>
              <a:t>Des quartiers et vogue le bateau sur la Spree. </a:t>
            </a:r>
          </a:p>
          <a:p>
            <a:pPr lvl="4"/>
            <a:endParaRPr lang="fr-FR" dirty="0" smtClean="0"/>
          </a:p>
          <a:p>
            <a:pPr lvl="3"/>
            <a:r>
              <a:rPr lang="fr-FR" dirty="0" smtClean="0"/>
              <a:t>Traversée du quartier de Charlottenburg en passant par l’église du Souvenir de l’Empereur Guillaume. Cette église fut laissée en ruine après la guerre pour témoigner du conflit. </a:t>
            </a:r>
          </a:p>
          <a:p>
            <a:pPr lvl="3"/>
            <a:r>
              <a:rPr lang="fr-FR" dirty="0" smtClean="0"/>
              <a:t>Après avoir parcouru le prestigieux Kurfürstendamm, l’avenue du luxe côté ouest, vous atteindrez le château et le parc de Charlottenburg. </a:t>
            </a:r>
          </a:p>
          <a:p>
            <a:pPr lvl="3"/>
            <a:r>
              <a:rPr lang="fr-FR" dirty="0" smtClean="0"/>
              <a:t>Découverte de ce prestigieux palais baroque édifié au début du XVIIIe siècle comme résidence estivale. </a:t>
            </a:r>
          </a:p>
          <a:p>
            <a:pPr lvl="3"/>
            <a:r>
              <a:rPr lang="fr-FR" dirty="0" smtClean="0"/>
              <a:t>Visite de la nouvelle aile qui comprend les salles d’apparat et de réception, les appartements du roi de Prusse Frédéric le Grand et une belle collection de peinture française du XVIIIe siècle. </a:t>
            </a:r>
          </a:p>
          <a:p>
            <a:pPr lvl="3"/>
            <a:r>
              <a:rPr lang="fr-FR" dirty="0" smtClean="0"/>
              <a:t>Promenade dans le parc agrémenté de pavillons baroques et d’un jardin à la française entouré d’un parc à l’anglaise. </a:t>
            </a:r>
          </a:p>
          <a:p>
            <a:r>
              <a:rPr lang="fr-FR" dirty="0" smtClean="0"/>
              <a:t>Déjeuner en ville.</a:t>
            </a:r>
            <a:endParaRPr lang="fr-FR" sz="1400" dirty="0" smtClean="0"/>
          </a:p>
          <a:p>
            <a:pPr lvl="3"/>
            <a:r>
              <a:rPr lang="fr-FR" dirty="0" smtClean="0"/>
              <a:t>Direction l’île des musées, berceau originel de la ville, où se dressent cinq importants musées d’art et d’histoire. </a:t>
            </a:r>
          </a:p>
          <a:p>
            <a:pPr lvl="3"/>
            <a:r>
              <a:rPr lang="fr-FR" dirty="0" smtClean="0"/>
              <a:t>Après un aperçu des constructions édifiées aux XIXe et XXe siècle,</a:t>
            </a:r>
          </a:p>
          <a:p>
            <a:pPr lvl="3"/>
            <a:endParaRPr lang="fr-FR" dirty="0" smtClean="0"/>
          </a:p>
          <a:p>
            <a:pPr lvl="3"/>
            <a:r>
              <a:rPr lang="fr-FR" dirty="0" smtClean="0"/>
              <a:t>Croisière sur la rivière Spree qui traverse Berlin. Cette promenade en bateau vous fera découvrir durant environ une heure des aspects différents de la ville avec un point de vue original en passant par les différents quartiers du centre : Tiergarten, le parlement, le quartier ministériel. Navigation également sur le Canal Landwehkanal, creusé au XIXe siècle pour faciliter l’approvisionnement de la capitale. </a:t>
            </a:r>
            <a:endParaRPr lang="fr-FR" sz="1400" dirty="0" smtClean="0"/>
          </a:p>
          <a:p>
            <a:pPr algn="just"/>
            <a:r>
              <a:rPr lang="fr-FR" dirty="0" smtClean="0"/>
              <a:t>Dîner dans une  brasserie  type </a:t>
            </a:r>
            <a:r>
              <a:rPr lang="fr-FR" dirty="0" err="1" smtClean="0"/>
              <a:t>Brauhaus</a:t>
            </a:r>
            <a:r>
              <a:rPr lang="fr-FR" dirty="0" smtClean="0"/>
              <a:t> </a:t>
            </a:r>
            <a:r>
              <a:rPr lang="fr-FR" dirty="0" err="1" smtClean="0"/>
              <a:t>Georgbräu</a:t>
            </a:r>
            <a:r>
              <a:rPr lang="fr-FR" dirty="0" smtClean="0"/>
              <a:t>, près de l'île des musées dans </a:t>
            </a:r>
            <a:r>
              <a:rPr lang="fr-FR" dirty="0" err="1" smtClean="0"/>
              <a:t>Mitte</a:t>
            </a:r>
            <a:r>
              <a:rPr lang="fr-FR" dirty="0" smtClean="0"/>
              <a:t> ou  brasserie (avec fabrique de bière sur place).</a:t>
            </a:r>
          </a:p>
          <a:p>
            <a:pPr lvl="1"/>
            <a:r>
              <a:rPr lang="fr-FR" dirty="0" smtClean="0"/>
              <a:t>Nuit à l’hôtel.</a:t>
            </a:r>
          </a:p>
          <a:p>
            <a:endParaRPr lang="fr-FR" dirty="0" smtClean="0"/>
          </a:p>
          <a:p>
            <a:endParaRPr lang="fr-FR" dirty="0"/>
          </a:p>
        </p:txBody>
      </p:sp>
      <p:sp>
        <p:nvSpPr>
          <p:cNvPr id="7" name="Espace réservé du texte 6"/>
          <p:cNvSpPr>
            <a:spLocks noGrp="1"/>
          </p:cNvSpPr>
          <p:nvPr>
            <p:ph type="body" sz="quarter" idx="15"/>
          </p:nvPr>
        </p:nvSpPr>
        <p:spPr/>
        <p:txBody>
          <a:bodyPr/>
          <a:lstStyle/>
          <a:p>
            <a:r>
              <a:rPr lang="fr-FR" dirty="0" smtClean="0"/>
              <a:t>Jour n°3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SAFSHOME\F_Home$\mnguyen\Mes Documents\Downloads\359207.ori.jpg"/>
          <p:cNvPicPr>
            <a:picLocks noGrp="1" noChangeAspect="1" noChangeArrowheads="1"/>
          </p:cNvPicPr>
          <p:nvPr>
            <p:ph type="pic" sz="quarter" idx="10"/>
          </p:nvPr>
        </p:nvPicPr>
        <p:blipFill>
          <a:blip r:embed="rId2" cstate="print"/>
          <a:srcRect l="2732" r="2732"/>
          <a:stretch>
            <a:fillRect/>
          </a:stretch>
        </p:blipFill>
        <p:spPr bwMode="auto">
          <a:prstGeom prst="rect">
            <a:avLst/>
          </a:prstGeom>
          <a:noFill/>
        </p:spPr>
      </p:pic>
      <p:pic>
        <p:nvPicPr>
          <p:cNvPr id="3075" name="Picture 3" descr="\\FRSAFSHOME\F_Home$\mnguyen\Mes Documents\Downloads\383124.ori.jpg"/>
          <p:cNvPicPr>
            <a:picLocks noGrp="1" noChangeAspect="1" noChangeArrowheads="1"/>
          </p:cNvPicPr>
          <p:nvPr>
            <p:ph type="pic" sz="quarter" idx="11"/>
          </p:nvPr>
        </p:nvPicPr>
        <p:blipFill>
          <a:blip r:embed="rId3" cstate="print"/>
          <a:srcRect l="2688" r="268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fr-FR" b="1" dirty="0" smtClean="0"/>
              <a:t>BERLIN </a:t>
            </a:r>
            <a:r>
              <a:rPr lang="fr-FR" dirty="0" smtClean="0">
                <a:sym typeface="Wingdings"/>
              </a:rPr>
              <a:t></a:t>
            </a:r>
            <a:r>
              <a:rPr lang="fr-FR" b="1" dirty="0" smtClean="0"/>
              <a:t> PARIS</a:t>
            </a:r>
            <a:endParaRPr lang="fr-FR" b="1" dirty="0"/>
          </a:p>
        </p:txBody>
      </p:sp>
      <p:sp>
        <p:nvSpPr>
          <p:cNvPr id="3077" name="Rectangle 5"/>
          <p:cNvSpPr>
            <a:spLocks noGrp="1" noChangeArrowheads="1"/>
          </p:cNvSpPr>
          <p:nvPr>
            <p:ph type="body" sz="quarter" idx="10"/>
          </p:nvPr>
        </p:nvSpPr>
        <p:spPr/>
        <p:txBody>
          <a:bodyPr/>
          <a:lstStyle/>
          <a:p>
            <a:r>
              <a:rPr lang="fr-FR" dirty="0" smtClean="0">
                <a:latin typeface="+mn-lt"/>
              </a:rPr>
              <a:t>ALLEMAGNE</a:t>
            </a:r>
          </a:p>
        </p:txBody>
      </p:sp>
      <p:sp>
        <p:nvSpPr>
          <p:cNvPr id="23" name="Espace réservé du texte 22"/>
          <p:cNvSpPr>
            <a:spLocks noGrp="1"/>
          </p:cNvSpPr>
          <p:nvPr>
            <p:ph type="body" sz="quarter" idx="13"/>
          </p:nvPr>
        </p:nvSpPr>
        <p:spPr/>
        <p:txBody>
          <a:bodyPr/>
          <a:lstStyle/>
          <a:p>
            <a:pPr lvl="0"/>
            <a:r>
              <a:rPr lang="fr-FR" sz="1200" dirty="0" smtClean="0">
                <a:latin typeface="+mn-lt"/>
              </a:rPr>
              <a:t>Transfert aéroport</a:t>
            </a:r>
          </a:p>
          <a:p>
            <a:pPr lvl="0"/>
            <a:r>
              <a:rPr lang="fr-FR" sz="1200" dirty="0" smtClean="0">
                <a:latin typeface="+mn-lt"/>
              </a:rPr>
              <a:t>Assistance aux formalités d’enregistrement</a:t>
            </a:r>
          </a:p>
          <a:p>
            <a:pPr lvl="1"/>
            <a:endParaRPr lang="fr-FR" dirty="0" smtClean="0"/>
          </a:p>
        </p:txBody>
      </p:sp>
      <p:sp>
        <p:nvSpPr>
          <p:cNvPr id="13" name="Espace réservé du texte 12"/>
          <p:cNvSpPr>
            <a:spLocks noGrp="1"/>
          </p:cNvSpPr>
          <p:nvPr>
            <p:ph type="body" sz="quarter" idx="14"/>
          </p:nvPr>
        </p:nvSpPr>
        <p:spPr/>
        <p:txBody>
          <a:bodyPr/>
          <a:lstStyle/>
          <a:p>
            <a:r>
              <a:rPr lang="fr-FR" dirty="0" smtClean="0"/>
              <a:t> </a:t>
            </a:r>
            <a:r>
              <a:rPr lang="fr-FR" b="1" dirty="0" smtClean="0"/>
              <a:t>Petit-déjeuner.</a:t>
            </a:r>
            <a:endParaRPr lang="fr-FR" dirty="0" smtClean="0"/>
          </a:p>
          <a:p>
            <a:pPr lvl="2"/>
            <a:r>
              <a:rPr lang="fr-FR" dirty="0" smtClean="0"/>
              <a:t>Temps libre selon votre horaire de vol. Rendez-vous à l’hôtel pour le transfert aéroport.</a:t>
            </a:r>
          </a:p>
          <a:p>
            <a:pPr lvl="2"/>
            <a:r>
              <a:rPr lang="fr-FR" dirty="0" smtClean="0"/>
              <a:t> </a:t>
            </a:r>
          </a:p>
          <a:p>
            <a:pPr lvl="2"/>
            <a:r>
              <a:rPr lang="fr-FR" dirty="0" smtClean="0"/>
              <a:t>Assistance aux formalités d’enregistrement. Envol pour la France sur compagnie régulière. </a:t>
            </a:r>
          </a:p>
        </p:txBody>
      </p:sp>
      <p:sp>
        <p:nvSpPr>
          <p:cNvPr id="25" name="Espace réservé du texte 24"/>
          <p:cNvSpPr>
            <a:spLocks noGrp="1"/>
          </p:cNvSpPr>
          <p:nvPr>
            <p:ph type="body" sz="quarter" idx="15"/>
          </p:nvPr>
        </p:nvSpPr>
        <p:spPr/>
        <p:txBody>
          <a:bodyPr/>
          <a:lstStyle/>
          <a:p>
            <a:r>
              <a:rPr lang="fr-FR" dirty="0" smtClean="0"/>
              <a:t>Jour n°4</a:t>
            </a:r>
            <a:endParaRPr lang="fr-FR" dirty="0"/>
          </a:p>
        </p:txBody>
      </p:sp>
      <p:sp>
        <p:nvSpPr>
          <p:cNvPr id="9" name="ZoneTexte 8"/>
          <p:cNvSpPr txBox="1"/>
          <p:nvPr/>
        </p:nvSpPr>
        <p:spPr>
          <a:xfrm>
            <a:off x="-1763985" y="1026220"/>
            <a:ext cx="1619221" cy="21600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RAPPEL</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le niveau hiérarchique d'un paragraphe et donc sa mise en forme, utilisez la combinaison de touches :</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descendre le texte d'un niveau.</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remonter le texte d'un niveau.</a:t>
            </a:r>
            <a:endPar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0" name="ZoneTexte 9"/>
          <p:cNvSpPr txBox="1"/>
          <p:nvPr/>
        </p:nvSpPr>
        <p:spPr>
          <a:xfrm>
            <a:off x="-1763985" y="3402484"/>
            <a:ext cx="1620000" cy="4535463"/>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MISE EN PAGE</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la mise en page (disposition) lors de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l'ajout d'une diapositive</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onglet [Accueil],</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cliquez sur la liste déroulante de l'outil "Nouvelle diapositive" (partie inférieure de l'outil)</a:t>
            </a:r>
          </a:p>
          <a:p>
            <a:pPr marL="108000" marR="0" lvl="0" indent="-108000" defTabSz="914400" eaLnBrk="1" fontAlgn="auto" latinLnBrk="0" hangingPunct="1">
              <a:lnSpc>
                <a:spcPct val="100000"/>
              </a:lnSpc>
              <a:spcBef>
                <a:spcPts val="0"/>
              </a:spcBef>
              <a:spcAft>
                <a:spcPts val="60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sélectionnez la disposition.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la disposition d'une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diapositive existante</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clic droit dans la marge ou à l'extérieur de la diapositive,</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cliquez sur "Disposition",</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sélectionnez la disposition.</a:t>
            </a:r>
          </a:p>
          <a:p>
            <a:pPr marL="0" marR="0" lvl="0" indent="0" defTabSz="914400" eaLnBrk="1" fontAlgn="auto" latinLnBrk="0" hangingPunct="1">
              <a:lnSpc>
                <a:spcPct val="100000"/>
              </a:lnSpc>
              <a:spcBef>
                <a:spcPts val="600"/>
              </a:spcBef>
              <a:spcAft>
                <a:spcPts val="0"/>
              </a:spcAft>
              <a:buClrTx/>
              <a:buSzTx/>
              <a:buFontTx/>
              <a:buNone/>
              <a:tabLst/>
              <a:defRPr/>
            </a:pPr>
            <a:r>
              <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rPr>
              <a:t>Si la mise en forme n'est pas appliquée, faites un clic droit dans la marge ou à l'extérieur de la diapositive, cliquez sur "Réinitialiser la diapositive".  </a:t>
            </a:r>
          </a:p>
        </p:txBody>
      </p:sp>
      <p:sp>
        <p:nvSpPr>
          <p:cNvPr id="10241" name="Rectangle 1"/>
          <p:cNvSpPr>
            <a:spLocks noChangeArrowheads="1"/>
          </p:cNvSpPr>
          <p:nvPr/>
        </p:nvSpPr>
        <p:spPr bwMode="auto">
          <a:xfrm>
            <a:off x="0" y="9779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VDM Programme Groupes v1c">
  <a:themeElements>
    <a:clrScheme name="Personnalisé 2">
      <a:dk1>
        <a:srgbClr val="000000"/>
      </a:dk1>
      <a:lt1>
        <a:srgbClr val="FFFFFF"/>
      </a:lt1>
      <a:dk2>
        <a:srgbClr val="549CD5"/>
      </a:dk2>
      <a:lt2>
        <a:srgbClr val="F5F5F5"/>
      </a:lt2>
      <a:accent1>
        <a:srgbClr val="333434"/>
      </a:accent1>
      <a:accent2>
        <a:srgbClr val="549CD5"/>
      </a:accent2>
      <a:accent3>
        <a:srgbClr val="333434"/>
      </a:accent3>
      <a:accent4>
        <a:srgbClr val="F5F5F5"/>
      </a:accent4>
      <a:accent5>
        <a:srgbClr val="549CD5"/>
      </a:accent5>
      <a:accent6>
        <a:srgbClr val="333434"/>
      </a:accent6>
      <a:hlink>
        <a:srgbClr val="333434"/>
      </a:hlink>
      <a:folHlink>
        <a:srgbClr val="549CD5"/>
      </a:folHlink>
    </a:clrScheme>
    <a:fontScheme name="VDM_Polices">
      <a:majorFont>
        <a:latin typeface="Neutra Display Titling"/>
        <a:ea typeface=""/>
        <a:cs typeface="Arial"/>
      </a:majorFont>
      <a:minorFont>
        <a:latin typeface="Neutra Tex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accent2"/>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bg1"/>
            </a:solidFill>
            <a:effectLst/>
            <a:latin typeface="+mn-lt"/>
            <a:cs typeface="Arial" charset="0"/>
          </a:defRPr>
        </a:defPPr>
      </a:lstStyle>
    </a:spDef>
    <a:lnDef>
      <a:spPr bwMode="auto">
        <a:noFill/>
        <a:ln w="9525" cap="flat" cmpd="sng" algn="ctr">
          <a:solidFill>
            <a:schemeClr val="accent2"/>
          </a:solidFill>
          <a:prstDash val="solid"/>
          <a:round/>
          <a:headEnd type="none" w="med" len="med"/>
          <a:tailEnd type="none" w="med" len="med"/>
        </a:ln>
        <a:effectLst/>
      </a:spPr>
      <a:bodyPr/>
      <a:lstStyle/>
    </a:lnDef>
    <a:txDef>
      <a:spPr>
        <a:noFill/>
      </a:spPr>
      <a:bodyPr wrap="square" lIns="36000" tIns="0" rIns="36000" bIns="0" rtlCol="0">
        <a:spAutoFit/>
      </a:bodyPr>
      <a:lstStyle>
        <a:defPPr>
          <a:defRPr b="0" smtClean="0">
            <a:solidFill>
              <a:schemeClr val="tx1"/>
            </a:solidFill>
            <a:latin typeface="+mn-lt"/>
          </a:defRPr>
        </a:defPPr>
      </a:lstStyle>
    </a:txDef>
  </a:objectDefaults>
  <a:extraClrSchemeLst>
    <a:extraClrScheme>
      <a:clrScheme name="VDM_G_Intro &amp; Contenu 1">
        <a:dk1>
          <a:srgbClr val="000000"/>
        </a:dk1>
        <a:lt1>
          <a:srgbClr val="FFFFFF"/>
        </a:lt1>
        <a:dk2>
          <a:srgbClr val="629A9C"/>
        </a:dk2>
        <a:lt2>
          <a:srgbClr val="E7E3E2"/>
        </a:lt2>
        <a:accent1>
          <a:srgbClr val="8B766F"/>
        </a:accent1>
        <a:accent2>
          <a:srgbClr val="629A9C"/>
        </a:accent2>
        <a:accent3>
          <a:srgbClr val="FFFFFF"/>
        </a:accent3>
        <a:accent4>
          <a:srgbClr val="000000"/>
        </a:accent4>
        <a:accent5>
          <a:srgbClr val="C4BDBB"/>
        </a:accent5>
        <a:accent6>
          <a:srgbClr val="588B8D"/>
        </a:accent6>
        <a:hlink>
          <a:srgbClr val="8B766F"/>
        </a:hlink>
        <a:folHlink>
          <a:srgbClr val="629A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918</TotalTime>
  <Words>1616</Words>
  <Application>Microsoft Office PowerPoint</Application>
  <PresentationFormat>Personnalisé</PresentationFormat>
  <Paragraphs>251</Paragraphs>
  <Slides>17</Slides>
  <Notes>0</Notes>
  <HiddenSlides>1</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17</vt:i4>
      </vt:variant>
    </vt:vector>
  </HeadingPairs>
  <TitlesOfParts>
    <vt:vector size="30" baseType="lpstr">
      <vt:lpstr>Arial</vt:lpstr>
      <vt:lpstr>Calibri</vt:lpstr>
      <vt:lpstr>Neutra Display</vt:lpstr>
      <vt:lpstr>Neutra Display Titling</vt:lpstr>
      <vt:lpstr>Neutra Text</vt:lpstr>
      <vt:lpstr>Neutra Text Light</vt:lpstr>
      <vt:lpstr>Neutra Text Light Alt</vt:lpstr>
      <vt:lpstr>News Gothic MT</vt:lpstr>
      <vt:lpstr>Nissan AG ExtdLight</vt:lpstr>
      <vt:lpstr>Symbol</vt:lpstr>
      <vt:lpstr>Times New Roman</vt:lpstr>
      <vt:lpstr>Wingdings</vt:lpstr>
      <vt:lpstr>1_VDM Programme Groupes v1c</vt:lpstr>
      <vt:lpstr>ESCAPADE CULTURELLE à BERLIN</vt:lpstr>
      <vt:lpstr>PROGRAMME « ESCAPADE CULTURELLE à BERLIN »</vt:lpstr>
      <vt:lpstr>LA RETRAITE OUI,  MAIS A QUEL PRIX, A QUEL AGE ?</vt:lpstr>
      <vt:lpstr>LA RETRAITE OUI,  MAIS A QUEL PRIX, A QUEL AGE ?</vt:lpstr>
      <vt:lpstr>PARIS Berlin</vt:lpstr>
      <vt:lpstr>Berlin – centre  </vt:lpstr>
      <vt:lpstr>Berlin - charlottenburg</vt:lpstr>
      <vt:lpstr>Présentation PowerPoint</vt:lpstr>
      <vt:lpstr>BERLIN  PARIS</vt:lpstr>
      <vt:lpstr>Présentation PowerPoint</vt:lpstr>
      <vt:lpstr>Formalités administratives &amp; Sanitaires</vt:lpstr>
      <vt:lpstr>Votre hôtel ou similaire</vt:lpstr>
      <vt:lpstr>Escapade culturelle a berlin 4 jours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Surtitre</dc:title>
  <dc:creator>mnguyen</dc:creator>
  <cp:lastModifiedBy>Alix Barets</cp:lastModifiedBy>
  <cp:revision>117</cp:revision>
  <dcterms:created xsi:type="dcterms:W3CDTF">2014-12-08T14:06:04Z</dcterms:created>
  <dcterms:modified xsi:type="dcterms:W3CDTF">2016-11-25T12:08:22Z</dcterms:modified>
</cp:coreProperties>
</file>